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9" r:id="rId3"/>
    <p:sldId id="260" r:id="rId4"/>
    <p:sldId id="275" r:id="rId5"/>
    <p:sldId id="274" r:id="rId6"/>
    <p:sldId id="276" r:id="rId7"/>
    <p:sldId id="261" r:id="rId8"/>
    <p:sldId id="278" r:id="rId9"/>
    <p:sldId id="280" r:id="rId10"/>
    <p:sldId id="281" r:id="rId11"/>
    <p:sldId id="284" r:id="rId12"/>
    <p:sldId id="282" r:id="rId13"/>
    <p:sldId id="272" r:id="rId14"/>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03" autoAdjust="0"/>
    <p:restoredTop sz="94660"/>
  </p:normalViewPr>
  <p:slideViewPr>
    <p:cSldViewPr snapToGrid="0">
      <p:cViewPr varScale="1">
        <p:scale>
          <a:sx n="93" d="100"/>
          <a:sy n="93" d="100"/>
        </p:scale>
        <p:origin x="72" y="31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816DAA7-AE26-CF65-F2CF-EB3FFA118464}"/>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847FE6CF-9BE1-6ECF-967B-D635BCD7AAE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9570FB8E-6C49-2562-DA1E-6B23CBDAF696}"/>
              </a:ext>
            </a:extLst>
          </p:cNvPr>
          <p:cNvSpPr>
            <a:spLocks noGrp="1"/>
          </p:cNvSpPr>
          <p:nvPr>
            <p:ph type="dt" sz="half" idx="10"/>
          </p:nvPr>
        </p:nvSpPr>
        <p:spPr/>
        <p:txBody>
          <a:bodyPr/>
          <a:lstStyle/>
          <a:p>
            <a:fld id="{5243FA74-6DE7-4FD0-B6D9-152E5BB16EC8}" type="datetimeFigureOut">
              <a:rPr kumimoji="1" lang="ja-JP" altLang="en-US" smtClean="0"/>
              <a:t>2022/8/12</a:t>
            </a:fld>
            <a:endParaRPr kumimoji="1" lang="ja-JP" altLang="en-US"/>
          </a:p>
        </p:txBody>
      </p:sp>
      <p:sp>
        <p:nvSpPr>
          <p:cNvPr id="5" name="フッター プレースホルダー 4">
            <a:extLst>
              <a:ext uri="{FF2B5EF4-FFF2-40B4-BE49-F238E27FC236}">
                <a16:creationId xmlns:a16="http://schemas.microsoft.com/office/drawing/2014/main" id="{0F25EEB0-54C5-1449-F2A4-21D10C55A7CB}"/>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A8D49CE8-82DD-7E10-A1CE-233030089167}"/>
              </a:ext>
            </a:extLst>
          </p:cNvPr>
          <p:cNvSpPr>
            <a:spLocks noGrp="1"/>
          </p:cNvSpPr>
          <p:nvPr>
            <p:ph type="sldNum" sz="quarter" idx="12"/>
          </p:nvPr>
        </p:nvSpPr>
        <p:spPr/>
        <p:txBody>
          <a:bodyPr/>
          <a:lstStyle/>
          <a:p>
            <a:fld id="{1E4A2E9B-F48C-4421-962F-3DB9F7EEB01E}" type="slidenum">
              <a:rPr kumimoji="1" lang="ja-JP" altLang="en-US" smtClean="0"/>
              <a:t>‹#›</a:t>
            </a:fld>
            <a:endParaRPr kumimoji="1" lang="ja-JP" altLang="en-US"/>
          </a:p>
        </p:txBody>
      </p:sp>
    </p:spTree>
    <p:extLst>
      <p:ext uri="{BB962C8B-B14F-4D97-AF65-F5344CB8AC3E}">
        <p14:creationId xmlns:p14="http://schemas.microsoft.com/office/powerpoint/2010/main" val="11375563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B58EC5A-8B79-3611-47E9-EECF2D81D743}"/>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79CC9033-527C-6834-2442-21CC74B286D5}"/>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782DEE95-AC0C-9348-4D0F-68DBF590FD1F}"/>
              </a:ext>
            </a:extLst>
          </p:cNvPr>
          <p:cNvSpPr>
            <a:spLocks noGrp="1"/>
          </p:cNvSpPr>
          <p:nvPr>
            <p:ph type="dt" sz="half" idx="10"/>
          </p:nvPr>
        </p:nvSpPr>
        <p:spPr/>
        <p:txBody>
          <a:bodyPr/>
          <a:lstStyle/>
          <a:p>
            <a:fld id="{5243FA74-6DE7-4FD0-B6D9-152E5BB16EC8}" type="datetimeFigureOut">
              <a:rPr kumimoji="1" lang="ja-JP" altLang="en-US" smtClean="0"/>
              <a:t>2022/8/12</a:t>
            </a:fld>
            <a:endParaRPr kumimoji="1" lang="ja-JP" altLang="en-US"/>
          </a:p>
        </p:txBody>
      </p:sp>
      <p:sp>
        <p:nvSpPr>
          <p:cNvPr id="5" name="フッター プレースホルダー 4">
            <a:extLst>
              <a:ext uri="{FF2B5EF4-FFF2-40B4-BE49-F238E27FC236}">
                <a16:creationId xmlns:a16="http://schemas.microsoft.com/office/drawing/2014/main" id="{F7FB80F9-B51C-45DE-0788-64695888E887}"/>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7B1E22B4-9F39-2492-B935-7ED23C103809}"/>
              </a:ext>
            </a:extLst>
          </p:cNvPr>
          <p:cNvSpPr>
            <a:spLocks noGrp="1"/>
          </p:cNvSpPr>
          <p:nvPr>
            <p:ph type="sldNum" sz="quarter" idx="12"/>
          </p:nvPr>
        </p:nvSpPr>
        <p:spPr/>
        <p:txBody>
          <a:bodyPr/>
          <a:lstStyle/>
          <a:p>
            <a:fld id="{1E4A2E9B-F48C-4421-962F-3DB9F7EEB01E}" type="slidenum">
              <a:rPr kumimoji="1" lang="ja-JP" altLang="en-US" smtClean="0"/>
              <a:t>‹#›</a:t>
            </a:fld>
            <a:endParaRPr kumimoji="1" lang="ja-JP" altLang="en-US"/>
          </a:p>
        </p:txBody>
      </p:sp>
    </p:spTree>
    <p:extLst>
      <p:ext uri="{BB962C8B-B14F-4D97-AF65-F5344CB8AC3E}">
        <p14:creationId xmlns:p14="http://schemas.microsoft.com/office/powerpoint/2010/main" val="30551665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1BB7EF62-4237-6B71-D53A-6915A8AEDA40}"/>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0A7D9B35-7462-B3B4-5C9F-684D6C8F1E0D}"/>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F04C29BC-76E0-8B81-104A-84280428F971}"/>
              </a:ext>
            </a:extLst>
          </p:cNvPr>
          <p:cNvSpPr>
            <a:spLocks noGrp="1"/>
          </p:cNvSpPr>
          <p:nvPr>
            <p:ph type="dt" sz="half" idx="10"/>
          </p:nvPr>
        </p:nvSpPr>
        <p:spPr/>
        <p:txBody>
          <a:bodyPr/>
          <a:lstStyle/>
          <a:p>
            <a:fld id="{5243FA74-6DE7-4FD0-B6D9-152E5BB16EC8}" type="datetimeFigureOut">
              <a:rPr kumimoji="1" lang="ja-JP" altLang="en-US" smtClean="0"/>
              <a:t>2022/8/12</a:t>
            </a:fld>
            <a:endParaRPr kumimoji="1" lang="ja-JP" altLang="en-US"/>
          </a:p>
        </p:txBody>
      </p:sp>
      <p:sp>
        <p:nvSpPr>
          <p:cNvPr id="5" name="フッター プレースホルダー 4">
            <a:extLst>
              <a:ext uri="{FF2B5EF4-FFF2-40B4-BE49-F238E27FC236}">
                <a16:creationId xmlns:a16="http://schemas.microsoft.com/office/drawing/2014/main" id="{E65C9A40-3D95-84EE-4670-7F8CFA8360DE}"/>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793268C8-9813-A299-3503-0FC7000DE41D}"/>
              </a:ext>
            </a:extLst>
          </p:cNvPr>
          <p:cNvSpPr>
            <a:spLocks noGrp="1"/>
          </p:cNvSpPr>
          <p:nvPr>
            <p:ph type="sldNum" sz="quarter" idx="12"/>
          </p:nvPr>
        </p:nvSpPr>
        <p:spPr/>
        <p:txBody>
          <a:bodyPr/>
          <a:lstStyle/>
          <a:p>
            <a:fld id="{1E4A2E9B-F48C-4421-962F-3DB9F7EEB01E}" type="slidenum">
              <a:rPr kumimoji="1" lang="ja-JP" altLang="en-US" smtClean="0"/>
              <a:t>‹#›</a:t>
            </a:fld>
            <a:endParaRPr kumimoji="1" lang="ja-JP" altLang="en-US"/>
          </a:p>
        </p:txBody>
      </p:sp>
    </p:spTree>
    <p:extLst>
      <p:ext uri="{BB962C8B-B14F-4D97-AF65-F5344CB8AC3E}">
        <p14:creationId xmlns:p14="http://schemas.microsoft.com/office/powerpoint/2010/main" val="41983996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9768089-FC6A-06A5-9AAA-31CAC1703E96}"/>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06FE3B21-B6D3-63E9-B291-F32A7C7B97B4}"/>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F1253FF4-C2D8-E778-F764-E907E38BAABE}"/>
              </a:ext>
            </a:extLst>
          </p:cNvPr>
          <p:cNvSpPr>
            <a:spLocks noGrp="1"/>
          </p:cNvSpPr>
          <p:nvPr>
            <p:ph type="dt" sz="half" idx="10"/>
          </p:nvPr>
        </p:nvSpPr>
        <p:spPr/>
        <p:txBody>
          <a:bodyPr/>
          <a:lstStyle/>
          <a:p>
            <a:fld id="{5243FA74-6DE7-4FD0-B6D9-152E5BB16EC8}" type="datetimeFigureOut">
              <a:rPr kumimoji="1" lang="ja-JP" altLang="en-US" smtClean="0"/>
              <a:t>2022/8/12</a:t>
            </a:fld>
            <a:endParaRPr kumimoji="1" lang="ja-JP" altLang="en-US"/>
          </a:p>
        </p:txBody>
      </p:sp>
      <p:sp>
        <p:nvSpPr>
          <p:cNvPr id="5" name="フッター プレースホルダー 4">
            <a:extLst>
              <a:ext uri="{FF2B5EF4-FFF2-40B4-BE49-F238E27FC236}">
                <a16:creationId xmlns:a16="http://schemas.microsoft.com/office/drawing/2014/main" id="{E73CA635-BD40-C55B-C4EC-9DC309275F36}"/>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A3454D32-222C-E566-A92F-9780E2B875E2}"/>
              </a:ext>
            </a:extLst>
          </p:cNvPr>
          <p:cNvSpPr>
            <a:spLocks noGrp="1"/>
          </p:cNvSpPr>
          <p:nvPr>
            <p:ph type="sldNum" sz="quarter" idx="12"/>
          </p:nvPr>
        </p:nvSpPr>
        <p:spPr/>
        <p:txBody>
          <a:bodyPr/>
          <a:lstStyle/>
          <a:p>
            <a:fld id="{1E4A2E9B-F48C-4421-962F-3DB9F7EEB01E}" type="slidenum">
              <a:rPr kumimoji="1" lang="ja-JP" altLang="en-US" smtClean="0"/>
              <a:t>‹#›</a:t>
            </a:fld>
            <a:endParaRPr kumimoji="1" lang="ja-JP" altLang="en-US"/>
          </a:p>
        </p:txBody>
      </p:sp>
    </p:spTree>
    <p:extLst>
      <p:ext uri="{BB962C8B-B14F-4D97-AF65-F5344CB8AC3E}">
        <p14:creationId xmlns:p14="http://schemas.microsoft.com/office/powerpoint/2010/main" val="25062333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559D43F-F572-726F-3DC7-325619921B2D}"/>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54012597-A03E-BC36-98D0-32F3A625FB6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617480AA-7E6B-5661-B742-70A5B5C753DC}"/>
              </a:ext>
            </a:extLst>
          </p:cNvPr>
          <p:cNvSpPr>
            <a:spLocks noGrp="1"/>
          </p:cNvSpPr>
          <p:nvPr>
            <p:ph type="dt" sz="half" idx="10"/>
          </p:nvPr>
        </p:nvSpPr>
        <p:spPr/>
        <p:txBody>
          <a:bodyPr/>
          <a:lstStyle/>
          <a:p>
            <a:fld id="{5243FA74-6DE7-4FD0-B6D9-152E5BB16EC8}" type="datetimeFigureOut">
              <a:rPr kumimoji="1" lang="ja-JP" altLang="en-US" smtClean="0"/>
              <a:t>2022/8/12</a:t>
            </a:fld>
            <a:endParaRPr kumimoji="1" lang="ja-JP" altLang="en-US"/>
          </a:p>
        </p:txBody>
      </p:sp>
      <p:sp>
        <p:nvSpPr>
          <p:cNvPr id="5" name="フッター プレースホルダー 4">
            <a:extLst>
              <a:ext uri="{FF2B5EF4-FFF2-40B4-BE49-F238E27FC236}">
                <a16:creationId xmlns:a16="http://schemas.microsoft.com/office/drawing/2014/main" id="{D12A3305-2300-207C-34EA-4D9FFF888D76}"/>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B5B1631D-72B7-D87E-7DBB-717816DA76D0}"/>
              </a:ext>
            </a:extLst>
          </p:cNvPr>
          <p:cNvSpPr>
            <a:spLocks noGrp="1"/>
          </p:cNvSpPr>
          <p:nvPr>
            <p:ph type="sldNum" sz="quarter" idx="12"/>
          </p:nvPr>
        </p:nvSpPr>
        <p:spPr/>
        <p:txBody>
          <a:bodyPr/>
          <a:lstStyle/>
          <a:p>
            <a:fld id="{1E4A2E9B-F48C-4421-962F-3DB9F7EEB01E}" type="slidenum">
              <a:rPr kumimoji="1" lang="ja-JP" altLang="en-US" smtClean="0"/>
              <a:t>‹#›</a:t>
            </a:fld>
            <a:endParaRPr kumimoji="1" lang="ja-JP" altLang="en-US"/>
          </a:p>
        </p:txBody>
      </p:sp>
    </p:spTree>
    <p:extLst>
      <p:ext uri="{BB962C8B-B14F-4D97-AF65-F5344CB8AC3E}">
        <p14:creationId xmlns:p14="http://schemas.microsoft.com/office/powerpoint/2010/main" val="39112267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86A5A4A-B38C-B901-63E2-7CF289906E0A}"/>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55044E86-F51A-7C36-27CD-0DC36B83902E}"/>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64C56199-0DA8-D78C-FB48-D45B435D38CA}"/>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0A9921C4-08C7-67AC-0BE0-84E611850F46}"/>
              </a:ext>
            </a:extLst>
          </p:cNvPr>
          <p:cNvSpPr>
            <a:spLocks noGrp="1"/>
          </p:cNvSpPr>
          <p:nvPr>
            <p:ph type="dt" sz="half" idx="10"/>
          </p:nvPr>
        </p:nvSpPr>
        <p:spPr/>
        <p:txBody>
          <a:bodyPr/>
          <a:lstStyle/>
          <a:p>
            <a:fld id="{5243FA74-6DE7-4FD0-B6D9-152E5BB16EC8}" type="datetimeFigureOut">
              <a:rPr kumimoji="1" lang="ja-JP" altLang="en-US" smtClean="0"/>
              <a:t>2022/8/12</a:t>
            </a:fld>
            <a:endParaRPr kumimoji="1" lang="ja-JP" altLang="en-US"/>
          </a:p>
        </p:txBody>
      </p:sp>
      <p:sp>
        <p:nvSpPr>
          <p:cNvPr id="6" name="フッター プレースホルダー 5">
            <a:extLst>
              <a:ext uri="{FF2B5EF4-FFF2-40B4-BE49-F238E27FC236}">
                <a16:creationId xmlns:a16="http://schemas.microsoft.com/office/drawing/2014/main" id="{AFE7A077-F490-AD5C-A670-E72F97733AFC}"/>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BB20C2D7-F357-35F6-B6B7-86ADC23430D4}"/>
              </a:ext>
            </a:extLst>
          </p:cNvPr>
          <p:cNvSpPr>
            <a:spLocks noGrp="1"/>
          </p:cNvSpPr>
          <p:nvPr>
            <p:ph type="sldNum" sz="quarter" idx="12"/>
          </p:nvPr>
        </p:nvSpPr>
        <p:spPr/>
        <p:txBody>
          <a:bodyPr/>
          <a:lstStyle/>
          <a:p>
            <a:fld id="{1E4A2E9B-F48C-4421-962F-3DB9F7EEB01E}" type="slidenum">
              <a:rPr kumimoji="1" lang="ja-JP" altLang="en-US" smtClean="0"/>
              <a:t>‹#›</a:t>
            </a:fld>
            <a:endParaRPr kumimoji="1" lang="ja-JP" altLang="en-US"/>
          </a:p>
        </p:txBody>
      </p:sp>
    </p:spTree>
    <p:extLst>
      <p:ext uri="{BB962C8B-B14F-4D97-AF65-F5344CB8AC3E}">
        <p14:creationId xmlns:p14="http://schemas.microsoft.com/office/powerpoint/2010/main" val="22031082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142C096-DCDA-1446-6EA4-A57399B4608B}"/>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837FD52F-7144-7F6F-A766-24B0FC84E43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CDFA3993-A002-996F-ACAB-036080818962}"/>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72B669D8-DA45-ACB9-728E-46BC6124586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BA8CE3C5-9327-A1F7-F9F7-327B33EC7EC4}"/>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94818ACA-23AD-787C-FBCE-0CB74DF86BEC}"/>
              </a:ext>
            </a:extLst>
          </p:cNvPr>
          <p:cNvSpPr>
            <a:spLocks noGrp="1"/>
          </p:cNvSpPr>
          <p:nvPr>
            <p:ph type="dt" sz="half" idx="10"/>
          </p:nvPr>
        </p:nvSpPr>
        <p:spPr/>
        <p:txBody>
          <a:bodyPr/>
          <a:lstStyle/>
          <a:p>
            <a:fld id="{5243FA74-6DE7-4FD0-B6D9-152E5BB16EC8}" type="datetimeFigureOut">
              <a:rPr kumimoji="1" lang="ja-JP" altLang="en-US" smtClean="0"/>
              <a:t>2022/8/12</a:t>
            </a:fld>
            <a:endParaRPr kumimoji="1" lang="ja-JP" altLang="en-US"/>
          </a:p>
        </p:txBody>
      </p:sp>
      <p:sp>
        <p:nvSpPr>
          <p:cNvPr id="8" name="フッター プレースホルダー 7">
            <a:extLst>
              <a:ext uri="{FF2B5EF4-FFF2-40B4-BE49-F238E27FC236}">
                <a16:creationId xmlns:a16="http://schemas.microsoft.com/office/drawing/2014/main" id="{2B8D2261-6FD3-39CD-D90C-9F0282877316}"/>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C5E73379-53C3-3450-CA28-709B2375367F}"/>
              </a:ext>
            </a:extLst>
          </p:cNvPr>
          <p:cNvSpPr>
            <a:spLocks noGrp="1"/>
          </p:cNvSpPr>
          <p:nvPr>
            <p:ph type="sldNum" sz="quarter" idx="12"/>
          </p:nvPr>
        </p:nvSpPr>
        <p:spPr/>
        <p:txBody>
          <a:bodyPr/>
          <a:lstStyle/>
          <a:p>
            <a:fld id="{1E4A2E9B-F48C-4421-962F-3DB9F7EEB01E}" type="slidenum">
              <a:rPr kumimoji="1" lang="ja-JP" altLang="en-US" smtClean="0"/>
              <a:t>‹#›</a:t>
            </a:fld>
            <a:endParaRPr kumimoji="1" lang="ja-JP" altLang="en-US"/>
          </a:p>
        </p:txBody>
      </p:sp>
    </p:spTree>
    <p:extLst>
      <p:ext uri="{BB962C8B-B14F-4D97-AF65-F5344CB8AC3E}">
        <p14:creationId xmlns:p14="http://schemas.microsoft.com/office/powerpoint/2010/main" val="18781626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FD10538-80FF-A1D8-700F-FF023DC64B5C}"/>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1DEEF0AD-A52E-E289-8F42-9A1A5A5ED280}"/>
              </a:ext>
            </a:extLst>
          </p:cNvPr>
          <p:cNvSpPr>
            <a:spLocks noGrp="1"/>
          </p:cNvSpPr>
          <p:nvPr>
            <p:ph type="dt" sz="half" idx="10"/>
          </p:nvPr>
        </p:nvSpPr>
        <p:spPr/>
        <p:txBody>
          <a:bodyPr/>
          <a:lstStyle/>
          <a:p>
            <a:fld id="{5243FA74-6DE7-4FD0-B6D9-152E5BB16EC8}" type="datetimeFigureOut">
              <a:rPr kumimoji="1" lang="ja-JP" altLang="en-US" smtClean="0"/>
              <a:t>2022/8/12</a:t>
            </a:fld>
            <a:endParaRPr kumimoji="1" lang="ja-JP" altLang="en-US"/>
          </a:p>
        </p:txBody>
      </p:sp>
      <p:sp>
        <p:nvSpPr>
          <p:cNvPr id="4" name="フッター プレースホルダー 3">
            <a:extLst>
              <a:ext uri="{FF2B5EF4-FFF2-40B4-BE49-F238E27FC236}">
                <a16:creationId xmlns:a16="http://schemas.microsoft.com/office/drawing/2014/main" id="{ABF65F28-EC4D-503F-650E-BEE85646739E}"/>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575662DC-4229-7141-1E0C-4B2D90285875}"/>
              </a:ext>
            </a:extLst>
          </p:cNvPr>
          <p:cNvSpPr>
            <a:spLocks noGrp="1"/>
          </p:cNvSpPr>
          <p:nvPr>
            <p:ph type="sldNum" sz="quarter" idx="12"/>
          </p:nvPr>
        </p:nvSpPr>
        <p:spPr/>
        <p:txBody>
          <a:bodyPr/>
          <a:lstStyle/>
          <a:p>
            <a:fld id="{1E4A2E9B-F48C-4421-962F-3DB9F7EEB01E}" type="slidenum">
              <a:rPr kumimoji="1" lang="ja-JP" altLang="en-US" smtClean="0"/>
              <a:t>‹#›</a:t>
            </a:fld>
            <a:endParaRPr kumimoji="1" lang="ja-JP" altLang="en-US"/>
          </a:p>
        </p:txBody>
      </p:sp>
    </p:spTree>
    <p:extLst>
      <p:ext uri="{BB962C8B-B14F-4D97-AF65-F5344CB8AC3E}">
        <p14:creationId xmlns:p14="http://schemas.microsoft.com/office/powerpoint/2010/main" val="42510566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DBF58E93-F5AF-6B22-6DB9-9449528F0542}"/>
              </a:ext>
            </a:extLst>
          </p:cNvPr>
          <p:cNvSpPr>
            <a:spLocks noGrp="1"/>
          </p:cNvSpPr>
          <p:nvPr>
            <p:ph type="dt" sz="half" idx="10"/>
          </p:nvPr>
        </p:nvSpPr>
        <p:spPr/>
        <p:txBody>
          <a:bodyPr/>
          <a:lstStyle/>
          <a:p>
            <a:fld id="{5243FA74-6DE7-4FD0-B6D9-152E5BB16EC8}" type="datetimeFigureOut">
              <a:rPr kumimoji="1" lang="ja-JP" altLang="en-US" smtClean="0"/>
              <a:t>2022/8/12</a:t>
            </a:fld>
            <a:endParaRPr kumimoji="1" lang="ja-JP" altLang="en-US"/>
          </a:p>
        </p:txBody>
      </p:sp>
      <p:sp>
        <p:nvSpPr>
          <p:cNvPr id="3" name="フッター プレースホルダー 2">
            <a:extLst>
              <a:ext uri="{FF2B5EF4-FFF2-40B4-BE49-F238E27FC236}">
                <a16:creationId xmlns:a16="http://schemas.microsoft.com/office/drawing/2014/main" id="{38AB4980-C679-BE8D-23A3-057A11EAFB02}"/>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CA87E758-379C-F048-1533-3346704638E2}"/>
              </a:ext>
            </a:extLst>
          </p:cNvPr>
          <p:cNvSpPr>
            <a:spLocks noGrp="1"/>
          </p:cNvSpPr>
          <p:nvPr>
            <p:ph type="sldNum" sz="quarter" idx="12"/>
          </p:nvPr>
        </p:nvSpPr>
        <p:spPr/>
        <p:txBody>
          <a:bodyPr/>
          <a:lstStyle/>
          <a:p>
            <a:fld id="{1E4A2E9B-F48C-4421-962F-3DB9F7EEB01E}" type="slidenum">
              <a:rPr kumimoji="1" lang="ja-JP" altLang="en-US" smtClean="0"/>
              <a:t>‹#›</a:t>
            </a:fld>
            <a:endParaRPr kumimoji="1" lang="ja-JP" altLang="en-US"/>
          </a:p>
        </p:txBody>
      </p:sp>
    </p:spTree>
    <p:extLst>
      <p:ext uri="{BB962C8B-B14F-4D97-AF65-F5344CB8AC3E}">
        <p14:creationId xmlns:p14="http://schemas.microsoft.com/office/powerpoint/2010/main" val="3484764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35DA8A0-F16C-0B57-32B3-D6112FC7D915}"/>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7A89DE77-9883-A637-6AF4-35761B40A79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0CE5C61B-AE5B-5820-62E6-85B43CF40A7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FA2DCD00-B556-C236-CAF6-BC61677684BC}"/>
              </a:ext>
            </a:extLst>
          </p:cNvPr>
          <p:cNvSpPr>
            <a:spLocks noGrp="1"/>
          </p:cNvSpPr>
          <p:nvPr>
            <p:ph type="dt" sz="half" idx="10"/>
          </p:nvPr>
        </p:nvSpPr>
        <p:spPr/>
        <p:txBody>
          <a:bodyPr/>
          <a:lstStyle/>
          <a:p>
            <a:fld id="{5243FA74-6DE7-4FD0-B6D9-152E5BB16EC8}" type="datetimeFigureOut">
              <a:rPr kumimoji="1" lang="ja-JP" altLang="en-US" smtClean="0"/>
              <a:t>2022/8/12</a:t>
            </a:fld>
            <a:endParaRPr kumimoji="1" lang="ja-JP" altLang="en-US"/>
          </a:p>
        </p:txBody>
      </p:sp>
      <p:sp>
        <p:nvSpPr>
          <p:cNvPr id="6" name="フッター プレースホルダー 5">
            <a:extLst>
              <a:ext uri="{FF2B5EF4-FFF2-40B4-BE49-F238E27FC236}">
                <a16:creationId xmlns:a16="http://schemas.microsoft.com/office/drawing/2014/main" id="{16E3034A-8928-AAA3-71F5-681F8CA8805F}"/>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F6210BC7-2799-2261-9C40-8BD3345A0D35}"/>
              </a:ext>
            </a:extLst>
          </p:cNvPr>
          <p:cNvSpPr>
            <a:spLocks noGrp="1"/>
          </p:cNvSpPr>
          <p:nvPr>
            <p:ph type="sldNum" sz="quarter" idx="12"/>
          </p:nvPr>
        </p:nvSpPr>
        <p:spPr/>
        <p:txBody>
          <a:bodyPr/>
          <a:lstStyle/>
          <a:p>
            <a:fld id="{1E4A2E9B-F48C-4421-962F-3DB9F7EEB01E}" type="slidenum">
              <a:rPr kumimoji="1" lang="ja-JP" altLang="en-US" smtClean="0"/>
              <a:t>‹#›</a:t>
            </a:fld>
            <a:endParaRPr kumimoji="1" lang="ja-JP" altLang="en-US"/>
          </a:p>
        </p:txBody>
      </p:sp>
    </p:spTree>
    <p:extLst>
      <p:ext uri="{BB962C8B-B14F-4D97-AF65-F5344CB8AC3E}">
        <p14:creationId xmlns:p14="http://schemas.microsoft.com/office/powerpoint/2010/main" val="4877588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5AFEFF4-66D0-99A7-5B87-2BEDB6997640}"/>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E1077E71-5E94-75F8-168C-234C7B58F89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2D364B96-5E57-A646-FEDB-B44F9A51173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509BFC52-C81C-118A-FC02-2CF66A8D3B58}"/>
              </a:ext>
            </a:extLst>
          </p:cNvPr>
          <p:cNvSpPr>
            <a:spLocks noGrp="1"/>
          </p:cNvSpPr>
          <p:nvPr>
            <p:ph type="dt" sz="half" idx="10"/>
          </p:nvPr>
        </p:nvSpPr>
        <p:spPr/>
        <p:txBody>
          <a:bodyPr/>
          <a:lstStyle/>
          <a:p>
            <a:fld id="{5243FA74-6DE7-4FD0-B6D9-152E5BB16EC8}" type="datetimeFigureOut">
              <a:rPr kumimoji="1" lang="ja-JP" altLang="en-US" smtClean="0"/>
              <a:t>2022/8/12</a:t>
            </a:fld>
            <a:endParaRPr kumimoji="1" lang="ja-JP" altLang="en-US"/>
          </a:p>
        </p:txBody>
      </p:sp>
      <p:sp>
        <p:nvSpPr>
          <p:cNvPr id="6" name="フッター プレースホルダー 5">
            <a:extLst>
              <a:ext uri="{FF2B5EF4-FFF2-40B4-BE49-F238E27FC236}">
                <a16:creationId xmlns:a16="http://schemas.microsoft.com/office/drawing/2014/main" id="{833A4EDC-D164-2F2C-925B-9445859A0E21}"/>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5A56EDE7-8658-0CDC-7B79-442BB11D6C85}"/>
              </a:ext>
            </a:extLst>
          </p:cNvPr>
          <p:cNvSpPr>
            <a:spLocks noGrp="1"/>
          </p:cNvSpPr>
          <p:nvPr>
            <p:ph type="sldNum" sz="quarter" idx="12"/>
          </p:nvPr>
        </p:nvSpPr>
        <p:spPr/>
        <p:txBody>
          <a:bodyPr/>
          <a:lstStyle/>
          <a:p>
            <a:fld id="{1E4A2E9B-F48C-4421-962F-3DB9F7EEB01E}" type="slidenum">
              <a:rPr kumimoji="1" lang="ja-JP" altLang="en-US" smtClean="0"/>
              <a:t>‹#›</a:t>
            </a:fld>
            <a:endParaRPr kumimoji="1" lang="ja-JP" altLang="en-US"/>
          </a:p>
        </p:txBody>
      </p:sp>
    </p:spTree>
    <p:extLst>
      <p:ext uri="{BB962C8B-B14F-4D97-AF65-F5344CB8AC3E}">
        <p14:creationId xmlns:p14="http://schemas.microsoft.com/office/powerpoint/2010/main" val="33795206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1942E901-9750-69FD-3F0F-562066A0781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90D74C2B-B9D3-2B39-FF65-91E3460E444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6CDF8AB4-FBF8-BA7B-56D6-8A7305BD6E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243FA74-6DE7-4FD0-B6D9-152E5BB16EC8}" type="datetimeFigureOut">
              <a:rPr kumimoji="1" lang="ja-JP" altLang="en-US" smtClean="0"/>
              <a:t>2022/8/12</a:t>
            </a:fld>
            <a:endParaRPr kumimoji="1" lang="ja-JP" altLang="en-US"/>
          </a:p>
        </p:txBody>
      </p:sp>
      <p:sp>
        <p:nvSpPr>
          <p:cNvPr id="5" name="フッター プレースホルダー 4">
            <a:extLst>
              <a:ext uri="{FF2B5EF4-FFF2-40B4-BE49-F238E27FC236}">
                <a16:creationId xmlns:a16="http://schemas.microsoft.com/office/drawing/2014/main" id="{AD8D19E8-79D1-81BC-9BAD-34C5414095D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F74D71BC-AF29-1019-B7E2-08554506078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E4A2E9B-F48C-4421-962F-3DB9F7EEB01E}" type="slidenum">
              <a:rPr kumimoji="1" lang="ja-JP" altLang="en-US" smtClean="0"/>
              <a:t>‹#›</a:t>
            </a:fld>
            <a:endParaRPr kumimoji="1" lang="ja-JP" altLang="en-US"/>
          </a:p>
        </p:txBody>
      </p:sp>
    </p:spTree>
    <p:extLst>
      <p:ext uri="{BB962C8B-B14F-4D97-AF65-F5344CB8AC3E}">
        <p14:creationId xmlns:p14="http://schemas.microsoft.com/office/powerpoint/2010/main" val="51980444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3.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3.pn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ultralytics/yolov3" TargetMode="External"/><Relationship Id="rId2" Type="http://schemas.openxmlformats.org/officeDocument/2006/relationships/hyperlink" Target="http://cs231n.stanford.edu/schedule.html" TargetMode="External"/><Relationship Id="rId1" Type="http://schemas.openxmlformats.org/officeDocument/2006/relationships/slideLayout" Target="../slideLayouts/slideLayout2.xml"/><Relationship Id="rId5" Type="http://schemas.openxmlformats.org/officeDocument/2006/relationships/hyperlink" Target="https://kikaben.com/non-max-suppression/" TargetMode="External"/><Relationship Id="rId4" Type="http://schemas.openxmlformats.org/officeDocument/2006/relationships/hyperlink" Target="https://liclog.net/excel-vba-deeplearning-mnist-download/"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F7A3C8E-C009-C538-11D3-51EB10592A4C}"/>
              </a:ext>
            </a:extLst>
          </p:cNvPr>
          <p:cNvSpPr>
            <a:spLocks noGrp="1"/>
          </p:cNvSpPr>
          <p:nvPr>
            <p:ph type="ctrTitle"/>
          </p:nvPr>
        </p:nvSpPr>
        <p:spPr/>
        <p:txBody>
          <a:bodyPr/>
          <a:lstStyle/>
          <a:p>
            <a:r>
              <a:rPr kumimoji="1" lang="ja-JP" altLang="en-US" dirty="0"/>
              <a:t>画像認識入門２</a:t>
            </a:r>
            <a:br>
              <a:rPr kumimoji="1" lang="en-US" altLang="ja-JP" dirty="0"/>
            </a:br>
            <a:r>
              <a:rPr kumimoji="1" lang="ja-JP" altLang="en-US" dirty="0"/>
              <a:t>（身内勉強用）</a:t>
            </a:r>
          </a:p>
        </p:txBody>
      </p:sp>
      <p:sp>
        <p:nvSpPr>
          <p:cNvPr id="3" name="字幕 2">
            <a:extLst>
              <a:ext uri="{FF2B5EF4-FFF2-40B4-BE49-F238E27FC236}">
                <a16:creationId xmlns:a16="http://schemas.microsoft.com/office/drawing/2014/main" id="{3C02906D-4F80-0CF7-F5C3-2D04CF448F82}"/>
              </a:ext>
            </a:extLst>
          </p:cNvPr>
          <p:cNvSpPr>
            <a:spLocks noGrp="1"/>
          </p:cNvSpPr>
          <p:nvPr>
            <p:ph type="subTitle" idx="1"/>
          </p:nvPr>
        </p:nvSpPr>
        <p:spPr/>
        <p:txBody>
          <a:bodyPr/>
          <a:lstStyle/>
          <a:p>
            <a:endParaRPr kumimoji="1" lang="ja-JP" altLang="en-US"/>
          </a:p>
        </p:txBody>
      </p:sp>
    </p:spTree>
    <p:extLst>
      <p:ext uri="{BB962C8B-B14F-4D97-AF65-F5344CB8AC3E}">
        <p14:creationId xmlns:p14="http://schemas.microsoft.com/office/powerpoint/2010/main" val="34077969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78A81A5-7912-1663-A4E2-EEBA621A36D1}"/>
              </a:ext>
            </a:extLst>
          </p:cNvPr>
          <p:cNvSpPr>
            <a:spLocks noGrp="1"/>
          </p:cNvSpPr>
          <p:nvPr>
            <p:ph type="title"/>
          </p:nvPr>
        </p:nvSpPr>
        <p:spPr/>
        <p:txBody>
          <a:bodyPr/>
          <a:lstStyle/>
          <a:p>
            <a:r>
              <a:rPr kumimoji="1" lang="ja-JP" altLang="en-US" dirty="0"/>
              <a:t>画像認識：物体検出：</a:t>
            </a:r>
            <a:r>
              <a:rPr kumimoji="1" lang="en-US" altLang="ja-JP" dirty="0"/>
              <a:t>YOLO(3/5)</a:t>
            </a:r>
            <a:endParaRPr kumimoji="1" lang="ja-JP" altLang="en-US" dirty="0"/>
          </a:p>
        </p:txBody>
      </p:sp>
      <p:sp>
        <p:nvSpPr>
          <p:cNvPr id="3" name="コンテンツ プレースホルダー 2">
            <a:extLst>
              <a:ext uri="{FF2B5EF4-FFF2-40B4-BE49-F238E27FC236}">
                <a16:creationId xmlns:a16="http://schemas.microsoft.com/office/drawing/2014/main" id="{FECFA950-21CD-4CAC-0780-922EA6D5325B}"/>
              </a:ext>
            </a:extLst>
          </p:cNvPr>
          <p:cNvSpPr>
            <a:spLocks noGrp="1"/>
          </p:cNvSpPr>
          <p:nvPr>
            <p:ph idx="1"/>
          </p:nvPr>
        </p:nvSpPr>
        <p:spPr>
          <a:xfrm>
            <a:off x="843337" y="3488259"/>
            <a:ext cx="10947400" cy="3086701"/>
          </a:xfrm>
        </p:spPr>
        <p:txBody>
          <a:bodyPr>
            <a:normAutofit/>
          </a:bodyPr>
          <a:lstStyle/>
          <a:p>
            <a:r>
              <a:rPr lang="ja-JP" altLang="en-US" sz="2400" u="sng" dirty="0"/>
              <a:t>信頼度スコア</a:t>
            </a:r>
            <a:r>
              <a:rPr lang="en-US" altLang="ja-JP" sz="2400" u="sng" dirty="0"/>
              <a:t>: </a:t>
            </a:r>
            <a:r>
              <a:rPr lang="ja-JP" altLang="en-US" sz="2400" u="sng" dirty="0"/>
              <a:t>（図中の線の太さとして言及してきたもの）</a:t>
            </a:r>
            <a:endParaRPr lang="en-US" altLang="ja-JP" sz="2400" u="sng" dirty="0"/>
          </a:p>
          <a:p>
            <a:pPr marL="0" indent="0">
              <a:buNone/>
            </a:pPr>
            <a:r>
              <a:rPr lang="ja-JP" altLang="en-US" sz="2400" dirty="0"/>
              <a:t>　</a:t>
            </a:r>
            <a:endParaRPr lang="en-US" altLang="ja-JP" sz="2400" dirty="0"/>
          </a:p>
        </p:txBody>
      </p:sp>
      <p:pic>
        <p:nvPicPr>
          <p:cNvPr id="5" name="図 4">
            <a:extLst>
              <a:ext uri="{FF2B5EF4-FFF2-40B4-BE49-F238E27FC236}">
                <a16:creationId xmlns:a16="http://schemas.microsoft.com/office/drawing/2014/main" id="{F53AEEC4-7D00-5D66-086C-34007E7FAD64}"/>
              </a:ext>
            </a:extLst>
          </p:cNvPr>
          <p:cNvPicPr>
            <a:picLocks noChangeAspect="1"/>
          </p:cNvPicPr>
          <p:nvPr/>
        </p:nvPicPr>
        <p:blipFill>
          <a:blip r:embed="rId2"/>
          <a:stretch>
            <a:fillRect/>
          </a:stretch>
        </p:blipFill>
        <p:spPr>
          <a:xfrm>
            <a:off x="2071662" y="1803503"/>
            <a:ext cx="1182530" cy="1183873"/>
          </a:xfrm>
          <a:prstGeom prst="rect">
            <a:avLst/>
          </a:prstGeom>
        </p:spPr>
      </p:pic>
      <p:pic>
        <p:nvPicPr>
          <p:cNvPr id="15" name="図 14">
            <a:extLst>
              <a:ext uri="{FF2B5EF4-FFF2-40B4-BE49-F238E27FC236}">
                <a16:creationId xmlns:a16="http://schemas.microsoft.com/office/drawing/2014/main" id="{302E2C53-2410-FF40-6AA4-4CFF26A3EA6D}"/>
              </a:ext>
            </a:extLst>
          </p:cNvPr>
          <p:cNvPicPr>
            <a:picLocks noChangeAspect="1"/>
          </p:cNvPicPr>
          <p:nvPr/>
        </p:nvPicPr>
        <p:blipFill>
          <a:blip r:embed="rId3"/>
          <a:stretch>
            <a:fillRect/>
          </a:stretch>
        </p:blipFill>
        <p:spPr>
          <a:xfrm>
            <a:off x="5443935" y="1803501"/>
            <a:ext cx="1186578" cy="1183875"/>
          </a:xfrm>
          <a:prstGeom prst="rect">
            <a:avLst/>
          </a:prstGeom>
        </p:spPr>
      </p:pic>
      <p:pic>
        <p:nvPicPr>
          <p:cNvPr id="17" name="図 16">
            <a:extLst>
              <a:ext uri="{FF2B5EF4-FFF2-40B4-BE49-F238E27FC236}">
                <a16:creationId xmlns:a16="http://schemas.microsoft.com/office/drawing/2014/main" id="{A053D195-C86F-5D2F-04FA-CC40F0348FDA}"/>
              </a:ext>
            </a:extLst>
          </p:cNvPr>
          <p:cNvPicPr>
            <a:picLocks noChangeAspect="1"/>
          </p:cNvPicPr>
          <p:nvPr/>
        </p:nvPicPr>
        <p:blipFill>
          <a:blip r:embed="rId4"/>
          <a:stretch>
            <a:fillRect/>
          </a:stretch>
        </p:blipFill>
        <p:spPr>
          <a:xfrm>
            <a:off x="7532518" y="1768704"/>
            <a:ext cx="1194711" cy="1183875"/>
          </a:xfrm>
          <a:prstGeom prst="rect">
            <a:avLst/>
          </a:prstGeom>
        </p:spPr>
      </p:pic>
      <p:sp>
        <p:nvSpPr>
          <p:cNvPr id="18" name="矢印: 右 17">
            <a:extLst>
              <a:ext uri="{FF2B5EF4-FFF2-40B4-BE49-F238E27FC236}">
                <a16:creationId xmlns:a16="http://schemas.microsoft.com/office/drawing/2014/main" id="{77917BE6-43C8-E313-F40B-D38086260290}"/>
              </a:ext>
            </a:extLst>
          </p:cNvPr>
          <p:cNvSpPr/>
          <p:nvPr/>
        </p:nvSpPr>
        <p:spPr>
          <a:xfrm>
            <a:off x="3601296" y="2119865"/>
            <a:ext cx="84965" cy="4273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矢印: 右 18">
            <a:extLst>
              <a:ext uri="{FF2B5EF4-FFF2-40B4-BE49-F238E27FC236}">
                <a16:creationId xmlns:a16="http://schemas.microsoft.com/office/drawing/2014/main" id="{60DC3360-F0CC-E481-59EA-A240E3A154E1}"/>
              </a:ext>
            </a:extLst>
          </p:cNvPr>
          <p:cNvSpPr/>
          <p:nvPr/>
        </p:nvSpPr>
        <p:spPr>
          <a:xfrm>
            <a:off x="7039033" y="2146978"/>
            <a:ext cx="84965" cy="4273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6" name="図 5">
            <a:extLst>
              <a:ext uri="{FF2B5EF4-FFF2-40B4-BE49-F238E27FC236}">
                <a16:creationId xmlns:a16="http://schemas.microsoft.com/office/drawing/2014/main" id="{44995DB9-9EA3-9E01-6EA5-D1898A614D12}"/>
              </a:ext>
            </a:extLst>
          </p:cNvPr>
          <p:cNvPicPr>
            <a:picLocks noChangeAspect="1"/>
          </p:cNvPicPr>
          <p:nvPr/>
        </p:nvPicPr>
        <p:blipFill>
          <a:blip r:embed="rId5"/>
          <a:stretch>
            <a:fillRect/>
          </a:stretch>
        </p:blipFill>
        <p:spPr>
          <a:xfrm>
            <a:off x="4179746" y="1803501"/>
            <a:ext cx="1241206" cy="1228555"/>
          </a:xfrm>
          <a:prstGeom prst="rect">
            <a:avLst/>
          </a:prstGeom>
        </p:spPr>
      </p:pic>
      <p:pic>
        <p:nvPicPr>
          <p:cNvPr id="1026" name="Picture 2">
            <a:extLst>
              <a:ext uri="{FF2B5EF4-FFF2-40B4-BE49-F238E27FC236}">
                <a16:creationId xmlns:a16="http://schemas.microsoft.com/office/drawing/2014/main" id="{86D26A4D-3151-612D-6F3F-AA7AF6A9DE6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57175" y="3947543"/>
            <a:ext cx="4533873" cy="2545332"/>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a:extLst>
              <a:ext uri="{FF2B5EF4-FFF2-40B4-BE49-F238E27FC236}">
                <a16:creationId xmlns:a16="http://schemas.microsoft.com/office/drawing/2014/main" id="{BA6A90C9-E456-6067-32CD-3597371197E4}"/>
              </a:ext>
            </a:extLst>
          </p:cNvPr>
          <p:cNvSpPr txBox="1"/>
          <p:nvPr/>
        </p:nvSpPr>
        <p:spPr>
          <a:xfrm>
            <a:off x="6547349" y="4784947"/>
            <a:ext cx="5262979" cy="1200329"/>
          </a:xfrm>
          <a:prstGeom prst="rect">
            <a:avLst/>
          </a:prstGeom>
          <a:noFill/>
        </p:spPr>
        <p:txBody>
          <a:bodyPr wrap="none" rtlCol="0">
            <a:spAutoFit/>
          </a:bodyPr>
          <a:lstStyle/>
          <a:p>
            <a:r>
              <a:rPr kumimoji="1" lang="ja-JP" altLang="en-US" dirty="0"/>
              <a:t>（正解ボックスと予測ボックスの積集合の面積）</a:t>
            </a:r>
          </a:p>
          <a:p>
            <a:endParaRPr kumimoji="1" lang="en-US" altLang="ja-JP" dirty="0"/>
          </a:p>
          <a:p>
            <a:endParaRPr kumimoji="1" lang="en-US" altLang="ja-JP" dirty="0"/>
          </a:p>
          <a:p>
            <a:r>
              <a:rPr kumimoji="1" lang="ja-JP" altLang="en-US" dirty="0"/>
              <a:t>（正解ボックスと予測ボックスの和集合の面積）</a:t>
            </a:r>
          </a:p>
        </p:txBody>
      </p:sp>
    </p:spTree>
    <p:extLst>
      <p:ext uri="{BB962C8B-B14F-4D97-AF65-F5344CB8AC3E}">
        <p14:creationId xmlns:p14="http://schemas.microsoft.com/office/powerpoint/2010/main" val="29950901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78A81A5-7912-1663-A4E2-EEBA621A36D1}"/>
              </a:ext>
            </a:extLst>
          </p:cNvPr>
          <p:cNvSpPr>
            <a:spLocks noGrp="1"/>
          </p:cNvSpPr>
          <p:nvPr>
            <p:ph type="title"/>
          </p:nvPr>
        </p:nvSpPr>
        <p:spPr/>
        <p:txBody>
          <a:bodyPr/>
          <a:lstStyle/>
          <a:p>
            <a:r>
              <a:rPr kumimoji="1" lang="ja-JP" altLang="en-US" dirty="0"/>
              <a:t>画像認識：物体検出：</a:t>
            </a:r>
            <a:r>
              <a:rPr kumimoji="1" lang="en-US" altLang="ja-JP" dirty="0"/>
              <a:t>YOLO(4/4)</a:t>
            </a:r>
            <a:endParaRPr kumimoji="1" lang="ja-JP" altLang="en-US" dirty="0"/>
          </a:p>
        </p:txBody>
      </p:sp>
      <p:sp>
        <p:nvSpPr>
          <p:cNvPr id="3" name="コンテンツ プレースホルダー 2">
            <a:extLst>
              <a:ext uri="{FF2B5EF4-FFF2-40B4-BE49-F238E27FC236}">
                <a16:creationId xmlns:a16="http://schemas.microsoft.com/office/drawing/2014/main" id="{FECFA950-21CD-4CAC-0780-922EA6D5325B}"/>
              </a:ext>
            </a:extLst>
          </p:cNvPr>
          <p:cNvSpPr>
            <a:spLocks noGrp="1"/>
          </p:cNvSpPr>
          <p:nvPr>
            <p:ph idx="1"/>
          </p:nvPr>
        </p:nvSpPr>
        <p:spPr>
          <a:xfrm>
            <a:off x="838200" y="1510302"/>
            <a:ext cx="10947400" cy="5049248"/>
          </a:xfrm>
        </p:spPr>
        <p:txBody>
          <a:bodyPr>
            <a:normAutofit/>
          </a:bodyPr>
          <a:lstStyle/>
          <a:p>
            <a:r>
              <a:rPr lang="ja-JP" altLang="en-US" sz="2000" u="sng" dirty="0"/>
              <a:t>評価関数</a:t>
            </a:r>
            <a:endParaRPr lang="en-US" altLang="ja-JP" sz="2000" u="sng" dirty="0"/>
          </a:p>
          <a:p>
            <a:pPr marL="0" indent="0">
              <a:buNone/>
            </a:pPr>
            <a:r>
              <a:rPr lang="ja-JP" altLang="en-US" sz="2000" dirty="0"/>
              <a:t>　出力であるボックス（</a:t>
            </a:r>
            <a:r>
              <a:rPr lang="en-US" altLang="ja-JP" sz="2000" dirty="0" err="1"/>
              <a:t>x,y,w,h,IoU</a:t>
            </a:r>
            <a:r>
              <a:rPr lang="ja-JP" altLang="en-US" sz="2000" dirty="0"/>
              <a:t>）とクラスラベル確率に対して損失を計算して合計する・</a:t>
            </a:r>
            <a:endParaRPr lang="en-US" altLang="ja-JP" sz="2000" dirty="0"/>
          </a:p>
        </p:txBody>
      </p:sp>
      <p:pic>
        <p:nvPicPr>
          <p:cNvPr id="7" name="図 6">
            <a:extLst>
              <a:ext uri="{FF2B5EF4-FFF2-40B4-BE49-F238E27FC236}">
                <a16:creationId xmlns:a16="http://schemas.microsoft.com/office/drawing/2014/main" id="{799657D5-E656-C9F9-03D9-AAE086D1644E}"/>
              </a:ext>
            </a:extLst>
          </p:cNvPr>
          <p:cNvPicPr>
            <a:picLocks noChangeAspect="1"/>
          </p:cNvPicPr>
          <p:nvPr/>
        </p:nvPicPr>
        <p:blipFill>
          <a:blip r:embed="rId2"/>
          <a:stretch>
            <a:fillRect/>
          </a:stretch>
        </p:blipFill>
        <p:spPr>
          <a:xfrm>
            <a:off x="1141644" y="2271183"/>
            <a:ext cx="6661150" cy="4440766"/>
          </a:xfrm>
          <a:prstGeom prst="rect">
            <a:avLst/>
          </a:prstGeom>
        </p:spPr>
      </p:pic>
      <p:sp>
        <p:nvSpPr>
          <p:cNvPr id="8" name="右中かっこ 7">
            <a:extLst>
              <a:ext uri="{FF2B5EF4-FFF2-40B4-BE49-F238E27FC236}">
                <a16:creationId xmlns:a16="http://schemas.microsoft.com/office/drawing/2014/main" id="{FFFFDF96-67F3-BC5D-C16E-AAE34A7B450D}"/>
              </a:ext>
            </a:extLst>
          </p:cNvPr>
          <p:cNvSpPr/>
          <p:nvPr/>
        </p:nvSpPr>
        <p:spPr>
          <a:xfrm>
            <a:off x="4756934" y="3092521"/>
            <a:ext cx="323636" cy="601039"/>
          </a:xfrm>
          <a:prstGeom prst="righ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9" name="右中かっこ 8">
            <a:extLst>
              <a:ext uri="{FF2B5EF4-FFF2-40B4-BE49-F238E27FC236}">
                <a16:creationId xmlns:a16="http://schemas.microsoft.com/office/drawing/2014/main" id="{C4AEB2E0-5946-1632-4164-0EFCA31B1517}"/>
              </a:ext>
            </a:extLst>
          </p:cNvPr>
          <p:cNvSpPr/>
          <p:nvPr/>
        </p:nvSpPr>
        <p:spPr>
          <a:xfrm>
            <a:off x="4756934" y="3798914"/>
            <a:ext cx="323636" cy="601039"/>
          </a:xfrm>
          <a:prstGeom prst="righ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0" name="右中かっこ 9">
            <a:extLst>
              <a:ext uri="{FF2B5EF4-FFF2-40B4-BE49-F238E27FC236}">
                <a16:creationId xmlns:a16="http://schemas.microsoft.com/office/drawing/2014/main" id="{36AF7933-BA9C-0D72-31B7-D3E93B15D5B6}"/>
              </a:ext>
            </a:extLst>
          </p:cNvPr>
          <p:cNvSpPr/>
          <p:nvPr/>
        </p:nvSpPr>
        <p:spPr>
          <a:xfrm>
            <a:off x="4783476" y="4399953"/>
            <a:ext cx="323636" cy="601039"/>
          </a:xfrm>
          <a:prstGeom prst="righ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1" name="右中かっこ 10">
            <a:extLst>
              <a:ext uri="{FF2B5EF4-FFF2-40B4-BE49-F238E27FC236}">
                <a16:creationId xmlns:a16="http://schemas.microsoft.com/office/drawing/2014/main" id="{BC22F704-7756-2E7D-A9E2-BB4D4EFE7613}"/>
              </a:ext>
            </a:extLst>
          </p:cNvPr>
          <p:cNvSpPr/>
          <p:nvPr/>
        </p:nvSpPr>
        <p:spPr>
          <a:xfrm>
            <a:off x="4913615" y="6328881"/>
            <a:ext cx="323636" cy="230669"/>
          </a:xfrm>
          <a:prstGeom prst="righ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2" name="テキスト ボックス 11">
            <a:extLst>
              <a:ext uri="{FF2B5EF4-FFF2-40B4-BE49-F238E27FC236}">
                <a16:creationId xmlns:a16="http://schemas.microsoft.com/office/drawing/2014/main" id="{DB0AC531-E6E7-B1D1-03CA-6474475874DE}"/>
              </a:ext>
            </a:extLst>
          </p:cNvPr>
          <p:cNvSpPr txBox="1"/>
          <p:nvPr/>
        </p:nvSpPr>
        <p:spPr>
          <a:xfrm>
            <a:off x="5161194" y="3244334"/>
            <a:ext cx="3951984" cy="369332"/>
          </a:xfrm>
          <a:prstGeom prst="rect">
            <a:avLst/>
          </a:prstGeom>
          <a:noFill/>
        </p:spPr>
        <p:txBody>
          <a:bodyPr wrap="square" rtlCol="0">
            <a:spAutoFit/>
          </a:bodyPr>
          <a:lstStyle/>
          <a:p>
            <a:r>
              <a:rPr lang="en-US" altLang="ja-JP" dirty="0" err="1">
                <a:solidFill>
                  <a:srgbClr val="FF0000"/>
                </a:solidFill>
              </a:rPr>
              <a:t>x,y,w,h</a:t>
            </a:r>
            <a:r>
              <a:rPr lang="ja-JP" altLang="en-US" dirty="0">
                <a:solidFill>
                  <a:srgbClr val="FF0000"/>
                </a:solidFill>
              </a:rPr>
              <a:t>の予測の評価関数を計算</a:t>
            </a:r>
            <a:endParaRPr kumimoji="1" lang="ja-JP" altLang="en-US" dirty="0">
              <a:solidFill>
                <a:srgbClr val="FF0000"/>
              </a:solidFill>
            </a:endParaRPr>
          </a:p>
        </p:txBody>
      </p:sp>
      <p:sp>
        <p:nvSpPr>
          <p:cNvPr id="13" name="テキスト ボックス 12">
            <a:extLst>
              <a:ext uri="{FF2B5EF4-FFF2-40B4-BE49-F238E27FC236}">
                <a16:creationId xmlns:a16="http://schemas.microsoft.com/office/drawing/2014/main" id="{2D06ECA9-ABFA-B194-6CAD-E014AF99C286}"/>
              </a:ext>
            </a:extLst>
          </p:cNvPr>
          <p:cNvSpPr txBox="1"/>
          <p:nvPr/>
        </p:nvSpPr>
        <p:spPr>
          <a:xfrm>
            <a:off x="5234684" y="3914767"/>
            <a:ext cx="6092574" cy="369332"/>
          </a:xfrm>
          <a:prstGeom prst="rect">
            <a:avLst/>
          </a:prstGeom>
          <a:noFill/>
        </p:spPr>
        <p:txBody>
          <a:bodyPr wrap="square" rtlCol="0">
            <a:spAutoFit/>
          </a:bodyPr>
          <a:lstStyle/>
          <a:p>
            <a:r>
              <a:rPr kumimoji="1" lang="ja-JP" altLang="en-US" dirty="0">
                <a:solidFill>
                  <a:srgbClr val="FF0000"/>
                </a:solidFill>
              </a:rPr>
              <a:t>真ボックスと予測ボックス間の</a:t>
            </a:r>
            <a:r>
              <a:rPr kumimoji="1" lang="en-US" altLang="ja-JP" dirty="0" err="1">
                <a:solidFill>
                  <a:srgbClr val="FF0000"/>
                </a:solidFill>
              </a:rPr>
              <a:t>IoU</a:t>
            </a:r>
            <a:r>
              <a:rPr kumimoji="1" lang="ja-JP" altLang="en-US" dirty="0">
                <a:solidFill>
                  <a:srgbClr val="FF0000"/>
                </a:solidFill>
              </a:rPr>
              <a:t>（信頼度スコア）計算</a:t>
            </a:r>
          </a:p>
        </p:txBody>
      </p:sp>
      <p:sp>
        <p:nvSpPr>
          <p:cNvPr id="14" name="テキスト ボックス 13">
            <a:extLst>
              <a:ext uri="{FF2B5EF4-FFF2-40B4-BE49-F238E27FC236}">
                <a16:creationId xmlns:a16="http://schemas.microsoft.com/office/drawing/2014/main" id="{301718A1-B12C-E14A-3D1D-5FF690DBBA41}"/>
              </a:ext>
            </a:extLst>
          </p:cNvPr>
          <p:cNvSpPr txBox="1"/>
          <p:nvPr/>
        </p:nvSpPr>
        <p:spPr>
          <a:xfrm>
            <a:off x="5264934" y="4516398"/>
            <a:ext cx="5841430" cy="369332"/>
          </a:xfrm>
          <a:prstGeom prst="rect">
            <a:avLst/>
          </a:prstGeom>
          <a:noFill/>
        </p:spPr>
        <p:txBody>
          <a:bodyPr wrap="square" rtlCol="0">
            <a:spAutoFit/>
          </a:bodyPr>
          <a:lstStyle/>
          <a:p>
            <a:r>
              <a:rPr lang="ja-JP" altLang="en-US" dirty="0">
                <a:solidFill>
                  <a:srgbClr val="FF0000"/>
                </a:solidFill>
              </a:rPr>
              <a:t>クロスエントロピー（ラベル分類の評価関数）を計算</a:t>
            </a:r>
            <a:endParaRPr kumimoji="1" lang="ja-JP" altLang="en-US" dirty="0">
              <a:solidFill>
                <a:srgbClr val="FF0000"/>
              </a:solidFill>
            </a:endParaRPr>
          </a:p>
        </p:txBody>
      </p:sp>
      <p:sp>
        <p:nvSpPr>
          <p:cNvPr id="16" name="テキスト ボックス 15">
            <a:extLst>
              <a:ext uri="{FF2B5EF4-FFF2-40B4-BE49-F238E27FC236}">
                <a16:creationId xmlns:a16="http://schemas.microsoft.com/office/drawing/2014/main" id="{7E57BBB4-736D-1B9B-73F0-1E6E0FF14337}"/>
              </a:ext>
            </a:extLst>
          </p:cNvPr>
          <p:cNvSpPr txBox="1"/>
          <p:nvPr/>
        </p:nvSpPr>
        <p:spPr>
          <a:xfrm>
            <a:off x="5264934" y="6190218"/>
            <a:ext cx="5841430" cy="369332"/>
          </a:xfrm>
          <a:prstGeom prst="rect">
            <a:avLst/>
          </a:prstGeom>
          <a:noFill/>
        </p:spPr>
        <p:txBody>
          <a:bodyPr wrap="square" rtlCol="0">
            <a:spAutoFit/>
          </a:bodyPr>
          <a:lstStyle/>
          <a:p>
            <a:r>
              <a:rPr lang="ja-JP" altLang="en-US" dirty="0">
                <a:solidFill>
                  <a:srgbClr val="FF0000"/>
                </a:solidFill>
              </a:rPr>
              <a:t>各</a:t>
            </a:r>
            <a:r>
              <a:rPr kumimoji="1" lang="ja-JP" altLang="en-US" dirty="0">
                <a:solidFill>
                  <a:srgbClr val="FF0000"/>
                </a:solidFill>
              </a:rPr>
              <a:t>出力の損失を合計</a:t>
            </a:r>
          </a:p>
        </p:txBody>
      </p:sp>
    </p:spTree>
    <p:extLst>
      <p:ext uri="{BB962C8B-B14F-4D97-AF65-F5344CB8AC3E}">
        <p14:creationId xmlns:p14="http://schemas.microsoft.com/office/powerpoint/2010/main" val="36554273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78A81A5-7912-1663-A4E2-EEBA621A36D1}"/>
              </a:ext>
            </a:extLst>
          </p:cNvPr>
          <p:cNvSpPr>
            <a:spLocks noGrp="1"/>
          </p:cNvSpPr>
          <p:nvPr>
            <p:ph type="title"/>
          </p:nvPr>
        </p:nvSpPr>
        <p:spPr/>
        <p:txBody>
          <a:bodyPr/>
          <a:lstStyle/>
          <a:p>
            <a:r>
              <a:rPr kumimoji="1" lang="ja-JP" altLang="en-US" dirty="0"/>
              <a:t>画像認識：物体検出：</a:t>
            </a:r>
            <a:r>
              <a:rPr kumimoji="1" lang="en-US" altLang="ja-JP" dirty="0"/>
              <a:t>YOLO(5/5)</a:t>
            </a:r>
            <a:endParaRPr kumimoji="1" lang="ja-JP" altLang="en-US" dirty="0"/>
          </a:p>
        </p:txBody>
      </p:sp>
      <p:sp>
        <p:nvSpPr>
          <p:cNvPr id="3" name="コンテンツ プレースホルダー 2">
            <a:extLst>
              <a:ext uri="{FF2B5EF4-FFF2-40B4-BE49-F238E27FC236}">
                <a16:creationId xmlns:a16="http://schemas.microsoft.com/office/drawing/2014/main" id="{FECFA950-21CD-4CAC-0780-922EA6D5325B}"/>
              </a:ext>
            </a:extLst>
          </p:cNvPr>
          <p:cNvSpPr>
            <a:spLocks noGrp="1"/>
          </p:cNvSpPr>
          <p:nvPr>
            <p:ph idx="1"/>
          </p:nvPr>
        </p:nvSpPr>
        <p:spPr>
          <a:xfrm>
            <a:off x="838200" y="3472848"/>
            <a:ext cx="10947400" cy="3086701"/>
          </a:xfrm>
        </p:spPr>
        <p:txBody>
          <a:bodyPr>
            <a:normAutofit fontScale="92500" lnSpcReduction="10000"/>
          </a:bodyPr>
          <a:lstStyle/>
          <a:p>
            <a:r>
              <a:rPr lang="ja-JP" altLang="en-US" sz="2000" u="sng" dirty="0"/>
              <a:t>統合： </a:t>
            </a:r>
            <a:r>
              <a:rPr lang="en-US" altLang="ja-JP" sz="2000" u="sng" dirty="0"/>
              <a:t>Non-Maximum Suppression</a:t>
            </a:r>
          </a:p>
          <a:p>
            <a:endParaRPr lang="en-US" altLang="ja-JP" sz="2000" u="sng" dirty="0"/>
          </a:p>
          <a:p>
            <a:pPr lvl="1"/>
            <a:r>
              <a:rPr lang="ja-JP" altLang="en-US" sz="1600" dirty="0"/>
              <a:t>予測ボックスを信頼度スコア（真のボックスとの</a:t>
            </a:r>
            <a:r>
              <a:rPr lang="en-US" altLang="ja-JP" sz="1600" dirty="0" err="1"/>
              <a:t>IoU</a:t>
            </a:r>
            <a:r>
              <a:rPr lang="ja-JP" altLang="en-US" sz="1600" dirty="0"/>
              <a:t>の予測値）順に並べる</a:t>
            </a:r>
            <a:endParaRPr lang="en-US" altLang="ja-JP" sz="1600" dirty="0"/>
          </a:p>
          <a:p>
            <a:pPr lvl="1"/>
            <a:endParaRPr lang="en-US" altLang="ja-JP" sz="1600" dirty="0"/>
          </a:p>
          <a:p>
            <a:pPr lvl="1"/>
            <a:r>
              <a:rPr lang="ja-JP" altLang="en-US" sz="1600" dirty="0"/>
              <a:t>予測ボックス同士（今残っている中で信頼度スコア</a:t>
            </a:r>
            <a:r>
              <a:rPr lang="en-US" altLang="ja-JP" sz="1600" dirty="0"/>
              <a:t>1</a:t>
            </a:r>
            <a:r>
              <a:rPr lang="ja-JP" altLang="en-US" sz="1600" dirty="0"/>
              <a:t>位 </a:t>
            </a:r>
            <a:r>
              <a:rPr lang="en-US" altLang="ja-JP" sz="1600" dirty="0"/>
              <a:t>vs </a:t>
            </a:r>
            <a:r>
              <a:rPr lang="ja-JP" altLang="en-US" sz="1600" dirty="0"/>
              <a:t>それ以下）の</a:t>
            </a:r>
            <a:r>
              <a:rPr lang="en-US" altLang="ja-JP" sz="1600" dirty="0" err="1"/>
              <a:t>IoU</a:t>
            </a:r>
            <a:r>
              <a:rPr lang="ja-JP" altLang="en-US" sz="1600" dirty="0"/>
              <a:t>を計算し、</a:t>
            </a:r>
            <a:endParaRPr lang="en-US" altLang="ja-JP" sz="1600" dirty="0"/>
          </a:p>
          <a:p>
            <a:pPr marL="457200" lvl="1" indent="0">
              <a:buNone/>
            </a:pPr>
            <a:r>
              <a:rPr lang="ja-JP" altLang="en-US" sz="1600" dirty="0"/>
              <a:t>　</a:t>
            </a:r>
            <a:r>
              <a:rPr lang="en-US" altLang="ja-JP" sz="1600" dirty="0" err="1"/>
              <a:t>IoU</a:t>
            </a:r>
            <a:r>
              <a:rPr lang="ja-JP" altLang="en-US" sz="1600" dirty="0"/>
              <a:t>が事前設定閾値より高いものは同じものを予測しているとして除去。</a:t>
            </a:r>
            <a:endParaRPr lang="en-US" altLang="ja-JP" sz="1600" dirty="0"/>
          </a:p>
          <a:p>
            <a:pPr lvl="1"/>
            <a:endParaRPr lang="en-US" altLang="ja-JP" sz="1600" dirty="0"/>
          </a:p>
          <a:p>
            <a:pPr lvl="1"/>
            <a:r>
              <a:rPr lang="ja-JP" altLang="en-US" sz="1600" dirty="0"/>
              <a:t>予測ボックス同士（今残っている中で信頼度スコア</a:t>
            </a:r>
            <a:r>
              <a:rPr lang="en-US" altLang="ja-JP" sz="1600" dirty="0"/>
              <a:t>2</a:t>
            </a:r>
            <a:r>
              <a:rPr lang="ja-JP" altLang="en-US" sz="1600" dirty="0"/>
              <a:t>位 </a:t>
            </a:r>
            <a:r>
              <a:rPr lang="en-US" altLang="ja-JP" sz="1600" dirty="0"/>
              <a:t>vs </a:t>
            </a:r>
            <a:r>
              <a:rPr lang="ja-JP" altLang="en-US" sz="1600" dirty="0"/>
              <a:t>それ以下）の</a:t>
            </a:r>
            <a:r>
              <a:rPr lang="en-US" altLang="ja-JP" sz="1600" dirty="0" err="1"/>
              <a:t>IoU</a:t>
            </a:r>
            <a:r>
              <a:rPr lang="ja-JP" altLang="en-US" sz="1600" dirty="0"/>
              <a:t>を計算し、</a:t>
            </a:r>
            <a:endParaRPr lang="en-US" altLang="ja-JP" sz="1600" dirty="0"/>
          </a:p>
          <a:p>
            <a:pPr marL="457200" lvl="1" indent="0">
              <a:buNone/>
            </a:pPr>
            <a:r>
              <a:rPr lang="ja-JP" altLang="en-US" sz="1600" dirty="0"/>
              <a:t>　</a:t>
            </a:r>
            <a:r>
              <a:rPr lang="en-US" altLang="ja-JP" sz="1600" dirty="0" err="1"/>
              <a:t>IoU</a:t>
            </a:r>
            <a:r>
              <a:rPr lang="ja-JP" altLang="en-US" sz="1600" dirty="0"/>
              <a:t>が事前設定閾値より高いものは同じものを予測しているとして除去。</a:t>
            </a:r>
            <a:endParaRPr lang="en-US" altLang="ja-JP" sz="1600" dirty="0"/>
          </a:p>
          <a:p>
            <a:pPr lvl="1"/>
            <a:endParaRPr lang="en-US" altLang="ja-JP" sz="1600" dirty="0"/>
          </a:p>
          <a:p>
            <a:pPr lvl="1"/>
            <a:r>
              <a:rPr lang="ja-JP" altLang="en-US" sz="1600" dirty="0"/>
              <a:t>以下、同様に繰り返す</a:t>
            </a:r>
            <a:endParaRPr lang="en-US" altLang="ja-JP" sz="1600" dirty="0"/>
          </a:p>
          <a:p>
            <a:pPr marL="457200" lvl="1" indent="0">
              <a:buNone/>
            </a:pPr>
            <a:endParaRPr lang="en-US" altLang="ja-JP" sz="1600" dirty="0"/>
          </a:p>
        </p:txBody>
      </p:sp>
      <p:pic>
        <p:nvPicPr>
          <p:cNvPr id="5" name="図 4">
            <a:extLst>
              <a:ext uri="{FF2B5EF4-FFF2-40B4-BE49-F238E27FC236}">
                <a16:creationId xmlns:a16="http://schemas.microsoft.com/office/drawing/2014/main" id="{F53AEEC4-7D00-5D66-086C-34007E7FAD64}"/>
              </a:ext>
            </a:extLst>
          </p:cNvPr>
          <p:cNvPicPr>
            <a:picLocks noChangeAspect="1"/>
          </p:cNvPicPr>
          <p:nvPr/>
        </p:nvPicPr>
        <p:blipFill>
          <a:blip r:embed="rId2"/>
          <a:stretch>
            <a:fillRect/>
          </a:stretch>
        </p:blipFill>
        <p:spPr>
          <a:xfrm>
            <a:off x="2071662" y="1803503"/>
            <a:ext cx="1182530" cy="1183873"/>
          </a:xfrm>
          <a:prstGeom prst="rect">
            <a:avLst/>
          </a:prstGeom>
        </p:spPr>
      </p:pic>
      <p:pic>
        <p:nvPicPr>
          <p:cNvPr id="15" name="図 14">
            <a:extLst>
              <a:ext uri="{FF2B5EF4-FFF2-40B4-BE49-F238E27FC236}">
                <a16:creationId xmlns:a16="http://schemas.microsoft.com/office/drawing/2014/main" id="{302E2C53-2410-FF40-6AA4-4CFF26A3EA6D}"/>
              </a:ext>
            </a:extLst>
          </p:cNvPr>
          <p:cNvPicPr>
            <a:picLocks noChangeAspect="1"/>
          </p:cNvPicPr>
          <p:nvPr/>
        </p:nvPicPr>
        <p:blipFill>
          <a:blip r:embed="rId3"/>
          <a:stretch>
            <a:fillRect/>
          </a:stretch>
        </p:blipFill>
        <p:spPr>
          <a:xfrm>
            <a:off x="5443935" y="1803501"/>
            <a:ext cx="1186578" cy="1183875"/>
          </a:xfrm>
          <a:prstGeom prst="rect">
            <a:avLst/>
          </a:prstGeom>
        </p:spPr>
      </p:pic>
      <p:pic>
        <p:nvPicPr>
          <p:cNvPr id="17" name="図 16">
            <a:extLst>
              <a:ext uri="{FF2B5EF4-FFF2-40B4-BE49-F238E27FC236}">
                <a16:creationId xmlns:a16="http://schemas.microsoft.com/office/drawing/2014/main" id="{A053D195-C86F-5D2F-04FA-CC40F0348FDA}"/>
              </a:ext>
            </a:extLst>
          </p:cNvPr>
          <p:cNvPicPr>
            <a:picLocks noChangeAspect="1"/>
          </p:cNvPicPr>
          <p:nvPr/>
        </p:nvPicPr>
        <p:blipFill>
          <a:blip r:embed="rId4"/>
          <a:stretch>
            <a:fillRect/>
          </a:stretch>
        </p:blipFill>
        <p:spPr>
          <a:xfrm>
            <a:off x="7532518" y="1768704"/>
            <a:ext cx="1194711" cy="1183875"/>
          </a:xfrm>
          <a:prstGeom prst="rect">
            <a:avLst/>
          </a:prstGeom>
        </p:spPr>
      </p:pic>
      <p:sp>
        <p:nvSpPr>
          <p:cNvPr id="18" name="矢印: 右 17">
            <a:extLst>
              <a:ext uri="{FF2B5EF4-FFF2-40B4-BE49-F238E27FC236}">
                <a16:creationId xmlns:a16="http://schemas.microsoft.com/office/drawing/2014/main" id="{77917BE6-43C8-E313-F40B-D38086260290}"/>
              </a:ext>
            </a:extLst>
          </p:cNvPr>
          <p:cNvSpPr/>
          <p:nvPr/>
        </p:nvSpPr>
        <p:spPr>
          <a:xfrm>
            <a:off x="3601296" y="2119865"/>
            <a:ext cx="84965" cy="4273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矢印: 右 18">
            <a:extLst>
              <a:ext uri="{FF2B5EF4-FFF2-40B4-BE49-F238E27FC236}">
                <a16:creationId xmlns:a16="http://schemas.microsoft.com/office/drawing/2014/main" id="{60DC3360-F0CC-E481-59EA-A240E3A154E1}"/>
              </a:ext>
            </a:extLst>
          </p:cNvPr>
          <p:cNvSpPr/>
          <p:nvPr/>
        </p:nvSpPr>
        <p:spPr>
          <a:xfrm>
            <a:off x="7039033" y="2146978"/>
            <a:ext cx="84965" cy="4273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楕円 3">
            <a:extLst>
              <a:ext uri="{FF2B5EF4-FFF2-40B4-BE49-F238E27FC236}">
                <a16:creationId xmlns:a16="http://schemas.microsoft.com/office/drawing/2014/main" id="{C1AEAAC1-AA55-8C28-F3FE-01D6FB2DB3B8}"/>
              </a:ext>
            </a:extLst>
          </p:cNvPr>
          <p:cNvSpPr/>
          <p:nvPr/>
        </p:nvSpPr>
        <p:spPr>
          <a:xfrm>
            <a:off x="3739794" y="1451378"/>
            <a:ext cx="5621199" cy="1818526"/>
          </a:xfrm>
          <a:prstGeom prst="ellipse">
            <a:avLst/>
          </a:prstGeom>
          <a:no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6" name="図 5">
            <a:extLst>
              <a:ext uri="{FF2B5EF4-FFF2-40B4-BE49-F238E27FC236}">
                <a16:creationId xmlns:a16="http://schemas.microsoft.com/office/drawing/2014/main" id="{44995DB9-9EA3-9E01-6EA5-D1898A614D12}"/>
              </a:ext>
            </a:extLst>
          </p:cNvPr>
          <p:cNvPicPr>
            <a:picLocks noChangeAspect="1"/>
          </p:cNvPicPr>
          <p:nvPr/>
        </p:nvPicPr>
        <p:blipFill>
          <a:blip r:embed="rId5"/>
          <a:stretch>
            <a:fillRect/>
          </a:stretch>
        </p:blipFill>
        <p:spPr>
          <a:xfrm>
            <a:off x="4179746" y="1803501"/>
            <a:ext cx="1241206" cy="1228555"/>
          </a:xfrm>
          <a:prstGeom prst="rect">
            <a:avLst/>
          </a:prstGeom>
        </p:spPr>
      </p:pic>
      <p:pic>
        <p:nvPicPr>
          <p:cNvPr id="1026" name="Picture 2">
            <a:extLst>
              <a:ext uri="{FF2B5EF4-FFF2-40B4-BE49-F238E27FC236}">
                <a16:creationId xmlns:a16="http://schemas.microsoft.com/office/drawing/2014/main" id="{DA689D80-720A-0662-91C2-B31EC423ADC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060364" y="3870380"/>
            <a:ext cx="2934716" cy="21515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41397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FA04649-1538-D13C-69E2-3B1BB46335EA}"/>
              </a:ext>
            </a:extLst>
          </p:cNvPr>
          <p:cNvSpPr>
            <a:spLocks noGrp="1"/>
          </p:cNvSpPr>
          <p:nvPr>
            <p:ph type="title"/>
          </p:nvPr>
        </p:nvSpPr>
        <p:spPr/>
        <p:txBody>
          <a:bodyPr/>
          <a:lstStyle/>
          <a:p>
            <a:r>
              <a:rPr lang="ja-JP" altLang="en-US" dirty="0"/>
              <a:t>参考</a:t>
            </a:r>
            <a:endParaRPr kumimoji="1" lang="ja-JP" altLang="en-US" dirty="0"/>
          </a:p>
        </p:txBody>
      </p:sp>
      <p:sp>
        <p:nvSpPr>
          <p:cNvPr id="3" name="コンテンツ プレースホルダー 2">
            <a:extLst>
              <a:ext uri="{FF2B5EF4-FFF2-40B4-BE49-F238E27FC236}">
                <a16:creationId xmlns:a16="http://schemas.microsoft.com/office/drawing/2014/main" id="{371A7735-13E3-09AE-7F67-798048AE7F45}"/>
              </a:ext>
            </a:extLst>
          </p:cNvPr>
          <p:cNvSpPr>
            <a:spLocks noGrp="1"/>
          </p:cNvSpPr>
          <p:nvPr>
            <p:ph idx="1"/>
          </p:nvPr>
        </p:nvSpPr>
        <p:spPr/>
        <p:txBody>
          <a:bodyPr>
            <a:normAutofit fontScale="92500" lnSpcReduction="20000"/>
          </a:bodyPr>
          <a:lstStyle/>
          <a:p>
            <a:r>
              <a:rPr lang="en-US" altLang="ja-JP" b="0" i="0" u="none" strike="noStrike" dirty="0">
                <a:solidFill>
                  <a:srgbClr val="24292F"/>
                </a:solidFill>
                <a:effectLst/>
                <a:latin typeface="-apple-system"/>
                <a:hlinkClick r:id="rId2"/>
              </a:rPr>
              <a:t>CS231n: Deep Learning for Computer Vision</a:t>
            </a:r>
            <a:endParaRPr lang="en-US" altLang="ja-JP" b="0" i="0" u="none" strike="noStrike" dirty="0">
              <a:solidFill>
                <a:srgbClr val="24292F"/>
              </a:solidFill>
              <a:effectLst/>
              <a:latin typeface="-apple-system"/>
            </a:endParaRPr>
          </a:p>
          <a:p>
            <a:r>
              <a:rPr lang="en-US" altLang="ja-JP" dirty="0">
                <a:solidFill>
                  <a:srgbClr val="24292F"/>
                </a:solidFill>
                <a:latin typeface="-apple-system"/>
              </a:rPr>
              <a:t>Liu+, Deep Learning for Generic Object Detection: A Survey, </a:t>
            </a:r>
            <a:r>
              <a:rPr lang="en-US" altLang="ja-JP" i="1" dirty="0">
                <a:solidFill>
                  <a:srgbClr val="24292F"/>
                </a:solidFill>
                <a:latin typeface="-apple-system"/>
              </a:rPr>
              <a:t>International Journal of </a:t>
            </a:r>
            <a:r>
              <a:rPr lang="en-US" altLang="ja-JP" i="1" dirty="0" err="1">
                <a:solidFill>
                  <a:srgbClr val="24292F"/>
                </a:solidFill>
                <a:latin typeface="-apple-system"/>
              </a:rPr>
              <a:t>Conputer</a:t>
            </a:r>
            <a:r>
              <a:rPr lang="en-US" altLang="ja-JP" i="1" dirty="0">
                <a:solidFill>
                  <a:srgbClr val="24292F"/>
                </a:solidFill>
                <a:latin typeface="-apple-system"/>
              </a:rPr>
              <a:t> Vision</a:t>
            </a:r>
            <a:r>
              <a:rPr lang="en-US" altLang="ja-JP" dirty="0">
                <a:solidFill>
                  <a:srgbClr val="24292F"/>
                </a:solidFill>
                <a:latin typeface="-apple-system"/>
              </a:rPr>
              <a:t>, 2020.</a:t>
            </a:r>
          </a:p>
          <a:p>
            <a:r>
              <a:rPr lang="en-US" altLang="ja-JP" dirty="0">
                <a:solidFill>
                  <a:srgbClr val="24292F"/>
                </a:solidFill>
                <a:latin typeface="-apple-system"/>
              </a:rPr>
              <a:t>Zaidi+, A Survey of Modern Deep Learning based Object Detection Models, </a:t>
            </a:r>
            <a:r>
              <a:rPr lang="en-US" altLang="ja-JP" i="1" dirty="0" err="1">
                <a:solidFill>
                  <a:srgbClr val="24292F"/>
                </a:solidFill>
                <a:latin typeface="-apple-system"/>
              </a:rPr>
              <a:t>Degital</a:t>
            </a:r>
            <a:r>
              <a:rPr lang="en-US" altLang="ja-JP" i="1" dirty="0">
                <a:solidFill>
                  <a:srgbClr val="24292F"/>
                </a:solidFill>
                <a:latin typeface="-apple-system"/>
              </a:rPr>
              <a:t> Signal Processing</a:t>
            </a:r>
            <a:r>
              <a:rPr lang="en-US" altLang="ja-JP" dirty="0">
                <a:solidFill>
                  <a:srgbClr val="24292F"/>
                </a:solidFill>
                <a:latin typeface="-apple-system"/>
              </a:rPr>
              <a:t>, 2022.</a:t>
            </a:r>
          </a:p>
          <a:p>
            <a:r>
              <a:rPr lang="en-US" altLang="ja-JP" b="0" i="0" dirty="0">
                <a:solidFill>
                  <a:srgbClr val="24292F"/>
                </a:solidFill>
                <a:effectLst/>
                <a:latin typeface="-apple-system"/>
              </a:rPr>
              <a:t>Redmon+, You Only Look Once: Unified, Real-Time Object Detection, </a:t>
            </a:r>
            <a:r>
              <a:rPr lang="en-US" altLang="ja-JP" b="0" i="1" dirty="0" err="1">
                <a:solidFill>
                  <a:srgbClr val="24292F"/>
                </a:solidFill>
                <a:effectLst/>
                <a:latin typeface="-apple-system"/>
              </a:rPr>
              <a:t>arXiv</a:t>
            </a:r>
            <a:r>
              <a:rPr lang="en-US" altLang="ja-JP" b="0" i="0" dirty="0">
                <a:solidFill>
                  <a:srgbClr val="24292F"/>
                </a:solidFill>
                <a:effectLst/>
                <a:latin typeface="-apple-system"/>
              </a:rPr>
              <a:t>, 2016.</a:t>
            </a:r>
          </a:p>
          <a:p>
            <a:r>
              <a:rPr lang="en-US" altLang="ja-JP" b="0" i="0" dirty="0">
                <a:solidFill>
                  <a:srgbClr val="24292F"/>
                </a:solidFill>
                <a:effectLst/>
                <a:latin typeface="-apple-system"/>
                <a:hlinkClick r:id="rId3"/>
              </a:rPr>
              <a:t>https://github.com/ultralytics/yolov3</a:t>
            </a:r>
            <a:endParaRPr lang="en-US" altLang="ja-JP" b="0" i="0" dirty="0">
              <a:solidFill>
                <a:srgbClr val="24292F"/>
              </a:solidFill>
              <a:effectLst/>
              <a:latin typeface="-apple-system"/>
            </a:endParaRPr>
          </a:p>
          <a:p>
            <a:endParaRPr lang="en-US" altLang="ja-JP" b="0" i="0" dirty="0">
              <a:solidFill>
                <a:srgbClr val="24292F"/>
              </a:solidFill>
              <a:effectLst/>
              <a:latin typeface="-apple-system"/>
            </a:endParaRPr>
          </a:p>
          <a:p>
            <a:r>
              <a:rPr lang="ja-JP" altLang="en-US" b="0" i="0" dirty="0">
                <a:solidFill>
                  <a:srgbClr val="24292F"/>
                </a:solidFill>
                <a:effectLst/>
                <a:latin typeface="-apple-system"/>
              </a:rPr>
              <a:t>画像</a:t>
            </a:r>
            <a:endParaRPr lang="en-US" altLang="ja-JP" b="0" i="0" dirty="0">
              <a:solidFill>
                <a:srgbClr val="24292F"/>
              </a:solidFill>
              <a:effectLst/>
              <a:latin typeface="-apple-system"/>
            </a:endParaRPr>
          </a:p>
          <a:p>
            <a:pPr lvl="1"/>
            <a:r>
              <a:rPr lang="en-US" altLang="ja-JP" dirty="0">
                <a:solidFill>
                  <a:srgbClr val="24292F"/>
                </a:solidFill>
                <a:latin typeface="-apple-system"/>
                <a:hlinkClick r:id="rId4"/>
              </a:rPr>
              <a:t>https://liclog.net/excel-vba-deeplearning-mnist-download/</a:t>
            </a:r>
            <a:endParaRPr lang="en-US" altLang="ja-JP" dirty="0">
              <a:solidFill>
                <a:srgbClr val="24292F"/>
              </a:solidFill>
              <a:latin typeface="-apple-system"/>
            </a:endParaRPr>
          </a:p>
          <a:p>
            <a:pPr lvl="1"/>
            <a:r>
              <a:rPr lang="en-US" altLang="ja-JP" dirty="0">
                <a:solidFill>
                  <a:srgbClr val="24292F"/>
                </a:solidFill>
                <a:latin typeface="-apple-system"/>
                <a:hlinkClick r:id="rId5"/>
              </a:rPr>
              <a:t>https://kikaben.com/non-max-suppression/</a:t>
            </a:r>
            <a:r>
              <a:rPr lang="en-US" altLang="ja-JP" dirty="0">
                <a:solidFill>
                  <a:srgbClr val="24292F"/>
                </a:solidFill>
                <a:latin typeface="-apple-system"/>
              </a:rPr>
              <a:t> </a:t>
            </a:r>
          </a:p>
          <a:p>
            <a:pPr lvl="1"/>
            <a:endParaRPr lang="en-US" altLang="ja-JP" b="0" i="0" dirty="0">
              <a:solidFill>
                <a:srgbClr val="24292F"/>
              </a:solidFill>
              <a:effectLst/>
              <a:latin typeface="-apple-system"/>
            </a:endParaRPr>
          </a:p>
          <a:p>
            <a:endParaRPr kumimoji="1" lang="ja-JP" altLang="en-US" dirty="0"/>
          </a:p>
        </p:txBody>
      </p:sp>
    </p:spTree>
    <p:extLst>
      <p:ext uri="{BB962C8B-B14F-4D97-AF65-F5344CB8AC3E}">
        <p14:creationId xmlns:p14="http://schemas.microsoft.com/office/powerpoint/2010/main" val="29205115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84D3358-C883-90F7-FC4D-1E7F1E1519E7}"/>
              </a:ext>
            </a:extLst>
          </p:cNvPr>
          <p:cNvSpPr>
            <a:spLocks noGrp="1"/>
          </p:cNvSpPr>
          <p:nvPr>
            <p:ph type="title"/>
          </p:nvPr>
        </p:nvSpPr>
        <p:spPr/>
        <p:txBody>
          <a:bodyPr/>
          <a:lstStyle/>
          <a:p>
            <a:r>
              <a:rPr kumimoji="1" lang="ja-JP" altLang="en-US" dirty="0"/>
              <a:t>画像認識：タスクの種類（前回内容）</a:t>
            </a:r>
          </a:p>
        </p:txBody>
      </p:sp>
      <p:pic>
        <p:nvPicPr>
          <p:cNvPr id="5" name="図 4">
            <a:extLst>
              <a:ext uri="{FF2B5EF4-FFF2-40B4-BE49-F238E27FC236}">
                <a16:creationId xmlns:a16="http://schemas.microsoft.com/office/drawing/2014/main" id="{9203E9B5-0A3B-F11F-BE88-266BFC6D8AAC}"/>
              </a:ext>
            </a:extLst>
          </p:cNvPr>
          <p:cNvPicPr>
            <a:picLocks noChangeAspect="1"/>
          </p:cNvPicPr>
          <p:nvPr/>
        </p:nvPicPr>
        <p:blipFill>
          <a:blip r:embed="rId2"/>
          <a:stretch>
            <a:fillRect/>
          </a:stretch>
        </p:blipFill>
        <p:spPr>
          <a:xfrm>
            <a:off x="1724025" y="1388319"/>
            <a:ext cx="8743950" cy="4893403"/>
          </a:xfrm>
          <a:prstGeom prst="rect">
            <a:avLst/>
          </a:prstGeom>
        </p:spPr>
      </p:pic>
    </p:spTree>
    <p:extLst>
      <p:ext uri="{BB962C8B-B14F-4D97-AF65-F5344CB8AC3E}">
        <p14:creationId xmlns:p14="http://schemas.microsoft.com/office/powerpoint/2010/main" val="21165410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763BD1E-69D7-42A3-E3B0-F60AF3C7CEAF}"/>
              </a:ext>
            </a:extLst>
          </p:cNvPr>
          <p:cNvSpPr>
            <a:spLocks noGrp="1"/>
          </p:cNvSpPr>
          <p:nvPr>
            <p:ph type="title"/>
          </p:nvPr>
        </p:nvSpPr>
        <p:spPr/>
        <p:txBody>
          <a:bodyPr/>
          <a:lstStyle/>
          <a:p>
            <a:r>
              <a:rPr kumimoji="1" lang="ja-JP" altLang="en-US" dirty="0"/>
              <a:t>機械学習：分類（前回内容）</a:t>
            </a: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7ED0699A-388D-267A-CE3F-2685D4D6289F}"/>
                  </a:ext>
                </a:extLst>
              </p:cNvPr>
              <p:cNvSpPr>
                <a:spLocks noGrp="1"/>
              </p:cNvSpPr>
              <p:nvPr>
                <p:ph idx="1"/>
              </p:nvPr>
            </p:nvSpPr>
            <p:spPr>
              <a:xfrm>
                <a:off x="838199" y="1825625"/>
                <a:ext cx="11079823" cy="4351338"/>
              </a:xfrm>
            </p:spPr>
            <p:txBody>
              <a:bodyPr>
                <a:normAutofit fontScale="92500" lnSpcReduction="20000"/>
              </a:bodyPr>
              <a:lstStyle/>
              <a:p>
                <a:r>
                  <a:rPr lang="ja-JP" altLang="en-US" u="sng" dirty="0"/>
                  <a:t>分類器／分類モデル</a:t>
                </a:r>
                <a:endParaRPr lang="en-US" altLang="ja-JP" u="sng" dirty="0"/>
              </a:p>
              <a:p>
                <a:endParaRPr lang="en-US" altLang="ja-JP" dirty="0"/>
              </a:p>
              <a:p>
                <a:pPr marL="0" indent="0">
                  <a:buNone/>
                </a:pPr>
                <a:r>
                  <a:rPr lang="ja-JP" altLang="en-US" b="0" dirty="0"/>
                  <a:t>　　　</a:t>
                </a:r>
                <a14:m>
                  <m:oMath xmlns:m="http://schemas.openxmlformats.org/officeDocument/2006/math">
                    <m:r>
                      <a:rPr lang="en-US" altLang="ja-JP" b="0" i="1" smtClean="0">
                        <a:latin typeface="Cambria Math" panose="02040503050406030204" pitchFamily="18" charset="0"/>
                      </a:rPr>
                      <m:t>𝑦</m:t>
                    </m:r>
                    <m:r>
                      <a:rPr lang="en-US" altLang="ja-JP" b="0" i="1" smtClean="0">
                        <a:latin typeface="Cambria Math" panose="02040503050406030204" pitchFamily="18" charset="0"/>
                        <a:ea typeface="Cambria Math" panose="02040503050406030204" pitchFamily="18" charset="0"/>
                      </a:rPr>
                      <m:t>≈</m:t>
                    </m:r>
                    <m:acc>
                      <m:accPr>
                        <m:chr m:val="̂"/>
                        <m:ctrlPr>
                          <a:rPr lang="en-US" altLang="ja-JP" b="0" i="1" smtClean="0">
                            <a:latin typeface="Cambria Math" panose="02040503050406030204" pitchFamily="18" charset="0"/>
                            <a:ea typeface="Cambria Math" panose="02040503050406030204" pitchFamily="18" charset="0"/>
                          </a:rPr>
                        </m:ctrlPr>
                      </m:accPr>
                      <m:e>
                        <m:r>
                          <a:rPr lang="en-US" altLang="ja-JP" b="0" i="1" smtClean="0">
                            <a:latin typeface="Cambria Math" panose="02040503050406030204" pitchFamily="18" charset="0"/>
                            <a:ea typeface="Cambria Math" panose="02040503050406030204" pitchFamily="18" charset="0"/>
                          </a:rPr>
                          <m:t>𝑦</m:t>
                        </m:r>
                      </m:e>
                    </m:acc>
                    <m:r>
                      <a:rPr lang="en-US" altLang="ja-JP" b="0" i="1" smtClean="0">
                        <a:latin typeface="Cambria Math" panose="02040503050406030204" pitchFamily="18" charset="0"/>
                        <a:ea typeface="Cambria Math" panose="02040503050406030204" pitchFamily="18" charset="0"/>
                      </a:rPr>
                      <m:t>=</m:t>
                    </m:r>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𝑓</m:t>
                        </m:r>
                      </m:e>
                      <m:sub>
                        <m:r>
                          <a:rPr lang="en-US" altLang="ja-JP" b="0" i="1" smtClean="0">
                            <a:latin typeface="Cambria Math" panose="02040503050406030204" pitchFamily="18" charset="0"/>
                          </a:rPr>
                          <m:t>𝑤</m:t>
                        </m:r>
                      </m:sub>
                    </m:sSub>
                    <m:r>
                      <a:rPr lang="en-US" altLang="ja-JP" b="0" i="1" smtClean="0">
                        <a:latin typeface="Cambria Math" panose="02040503050406030204" pitchFamily="18" charset="0"/>
                      </a:rPr>
                      <m:t>(</m:t>
                    </m:r>
                    <m:r>
                      <a:rPr lang="en-US" altLang="ja-JP" b="0" i="1" smtClean="0">
                        <a:latin typeface="Cambria Math" panose="02040503050406030204" pitchFamily="18" charset="0"/>
                      </a:rPr>
                      <m:t>𝑥</m:t>
                    </m:r>
                    <m:r>
                      <a:rPr lang="en-US" altLang="ja-JP" b="0" i="1" smtClean="0">
                        <a:latin typeface="Cambria Math" panose="02040503050406030204" pitchFamily="18" charset="0"/>
                      </a:rPr>
                      <m:t>)</m:t>
                    </m:r>
                  </m:oMath>
                </a14:m>
                <a:endParaRPr lang="en-US" altLang="ja-JP" dirty="0"/>
              </a:p>
              <a:p>
                <a:endParaRPr lang="en-US" altLang="ja-JP" dirty="0"/>
              </a:p>
              <a:p>
                <a:pPr marL="0" indent="0">
                  <a:buNone/>
                </a:pPr>
                <a:r>
                  <a:rPr kumimoji="1" lang="ja-JP" altLang="en-US" dirty="0"/>
                  <a:t>出力</a:t>
                </a:r>
                <a:r>
                  <a:rPr kumimoji="1" lang="en-US" altLang="ja-JP" dirty="0"/>
                  <a:t>y …</a:t>
                </a:r>
                <a:r>
                  <a:rPr kumimoji="1" lang="ja-JP" altLang="en-US" dirty="0"/>
                  <a:t> ラベル</a:t>
                </a:r>
                <a:endParaRPr kumimoji="1" lang="en-US" altLang="ja-JP" dirty="0"/>
              </a:p>
              <a:p>
                <a:pPr marL="0" indent="0">
                  <a:buNone/>
                </a:pPr>
                <a:r>
                  <a:rPr kumimoji="1" lang="ja-JP" altLang="en-US" dirty="0"/>
                  <a:t>入力</a:t>
                </a:r>
                <a:r>
                  <a:rPr kumimoji="1" lang="en-US" altLang="ja-JP" dirty="0"/>
                  <a:t>x … </a:t>
                </a:r>
                <a:r>
                  <a:rPr kumimoji="1" lang="ja-JP" altLang="en-US" dirty="0"/>
                  <a:t>画像データ</a:t>
                </a:r>
                <a:endParaRPr kumimoji="1" lang="en-US" altLang="ja-JP" dirty="0"/>
              </a:p>
              <a:p>
                <a:pPr marL="0" indent="0">
                  <a:buNone/>
                </a:pPr>
                <a:endParaRPr kumimoji="1" lang="en-US" altLang="ja-JP" dirty="0"/>
              </a:p>
              <a:p>
                <a:pPr marL="0" indent="0">
                  <a:buNone/>
                </a:pPr>
                <a:r>
                  <a:rPr lang="ja-JP" altLang="en-US" dirty="0"/>
                  <a:t>考えるべきこと：</a:t>
                </a:r>
                <a:endParaRPr lang="en-US" altLang="ja-JP" dirty="0"/>
              </a:p>
              <a:p>
                <a:pPr lvl="1"/>
                <a:r>
                  <a:rPr lang="ja-JP" altLang="en-US" b="1" dirty="0"/>
                  <a:t>モデル</a:t>
                </a:r>
                <a:r>
                  <a:rPr lang="ja-JP" altLang="en-US" dirty="0"/>
                  <a:t>：　　</a:t>
                </a:r>
                <a:r>
                  <a:rPr lang="en-US" altLang="ja-JP" dirty="0"/>
                  <a:t> </a:t>
                </a:r>
                <a:r>
                  <a:rPr lang="en-US" altLang="ja-JP" dirty="0" err="1"/>
                  <a:t>f_w</a:t>
                </a:r>
                <a:r>
                  <a:rPr lang="en-US" altLang="ja-JP" dirty="0"/>
                  <a:t>(x) </a:t>
                </a:r>
                <a:r>
                  <a:rPr lang="ja-JP" altLang="en-US" dirty="0"/>
                  <a:t>は具体的にどういう形？　→　</a:t>
                </a:r>
                <a:r>
                  <a:rPr lang="en-US" altLang="ja-JP" b="1" dirty="0">
                    <a:solidFill>
                      <a:srgbClr val="FF0000"/>
                    </a:solidFill>
                  </a:rPr>
                  <a:t>CNN</a:t>
                </a:r>
              </a:p>
              <a:p>
                <a:pPr lvl="1"/>
                <a:r>
                  <a:rPr lang="ja-JP" altLang="en-US" b="1" dirty="0"/>
                  <a:t>損失関数</a:t>
                </a:r>
                <a:r>
                  <a:rPr lang="ja-JP" altLang="en-US" dirty="0"/>
                  <a:t>：　「 </a:t>
                </a:r>
                <a:r>
                  <a:rPr lang="en-US" altLang="ja-JP" dirty="0" err="1"/>
                  <a:t>f_w</a:t>
                </a:r>
                <a:r>
                  <a:rPr lang="en-US" altLang="ja-JP" dirty="0"/>
                  <a:t>(x) </a:t>
                </a:r>
                <a:r>
                  <a:rPr lang="ja-JP" altLang="en-US" dirty="0"/>
                  <a:t>で </a:t>
                </a:r>
                <a:r>
                  <a:rPr lang="en-US" altLang="ja-JP" dirty="0"/>
                  <a:t>y </a:t>
                </a:r>
                <a:r>
                  <a:rPr lang="ja-JP" altLang="en-US" dirty="0"/>
                  <a:t>を近似」はどう定量化？ →　</a:t>
                </a:r>
                <a:r>
                  <a:rPr lang="ja-JP" altLang="en-US" b="1" dirty="0">
                    <a:solidFill>
                      <a:srgbClr val="FF0000"/>
                    </a:solidFill>
                  </a:rPr>
                  <a:t>クロスエントロピー</a:t>
                </a:r>
                <a:endParaRPr lang="en-US" altLang="ja-JP" b="1" dirty="0">
                  <a:solidFill>
                    <a:srgbClr val="FF0000"/>
                  </a:solidFill>
                </a:endParaRPr>
              </a:p>
              <a:p>
                <a:pPr lvl="1"/>
                <a:r>
                  <a:rPr lang="ja-JP" altLang="en-US" b="1" dirty="0"/>
                  <a:t>最適化</a:t>
                </a:r>
                <a:r>
                  <a:rPr lang="ja-JP" altLang="en-US" dirty="0"/>
                  <a:t>：　　モデル・損失関数を決めた時、</a:t>
                </a:r>
                <a:r>
                  <a:rPr lang="en-US" altLang="ja-JP" dirty="0"/>
                  <a:t>w </a:t>
                </a:r>
                <a:r>
                  <a:rPr lang="ja-JP" altLang="en-US" dirty="0"/>
                  <a:t>はどう更新？　→　</a:t>
                </a:r>
                <a:r>
                  <a:rPr lang="en-US" altLang="ja-JP" b="1" dirty="0">
                    <a:solidFill>
                      <a:srgbClr val="FF0000"/>
                    </a:solidFill>
                  </a:rPr>
                  <a:t>SGD</a:t>
                </a:r>
              </a:p>
              <a:p>
                <a:pPr marL="0" indent="0">
                  <a:buNone/>
                </a:pPr>
                <a:endParaRPr kumimoji="1" lang="en-US" altLang="ja-JP" dirty="0"/>
              </a:p>
            </p:txBody>
          </p:sp>
        </mc:Choice>
        <mc:Fallback xmlns="">
          <p:sp>
            <p:nvSpPr>
              <p:cNvPr id="3" name="コンテンツ プレースホルダー 2">
                <a:extLst>
                  <a:ext uri="{FF2B5EF4-FFF2-40B4-BE49-F238E27FC236}">
                    <a16:creationId xmlns:a16="http://schemas.microsoft.com/office/drawing/2014/main" id="{7ED0699A-388D-267A-CE3F-2685D4D6289F}"/>
                  </a:ext>
                </a:extLst>
              </p:cNvPr>
              <p:cNvSpPr>
                <a:spLocks noGrp="1" noRot="1" noChangeAspect="1" noMove="1" noResize="1" noEditPoints="1" noAdjustHandles="1" noChangeArrowheads="1" noChangeShapeType="1" noTextEdit="1"/>
              </p:cNvSpPr>
              <p:nvPr>
                <p:ph idx="1"/>
              </p:nvPr>
            </p:nvSpPr>
            <p:spPr>
              <a:xfrm>
                <a:off x="838199" y="1825625"/>
                <a:ext cx="11079823" cy="4351338"/>
              </a:xfrm>
              <a:blipFill>
                <a:blip r:embed="rId2"/>
                <a:stretch>
                  <a:fillRect l="-935" t="-3501"/>
                </a:stretch>
              </a:blipFill>
            </p:spPr>
            <p:txBody>
              <a:bodyPr/>
              <a:lstStyle/>
              <a:p>
                <a:r>
                  <a:rPr lang="ja-JP" altLang="en-US">
                    <a:noFill/>
                  </a:rPr>
                  <a:t> </a:t>
                </a:r>
              </a:p>
            </p:txBody>
          </p:sp>
        </mc:Fallback>
      </mc:AlternateContent>
      <p:pic>
        <p:nvPicPr>
          <p:cNvPr id="5" name="図 4">
            <a:extLst>
              <a:ext uri="{FF2B5EF4-FFF2-40B4-BE49-F238E27FC236}">
                <a16:creationId xmlns:a16="http://schemas.microsoft.com/office/drawing/2014/main" id="{6B351B6E-6F98-2508-4588-400D8DB0AE69}"/>
              </a:ext>
            </a:extLst>
          </p:cNvPr>
          <p:cNvPicPr>
            <a:picLocks noChangeAspect="1"/>
          </p:cNvPicPr>
          <p:nvPr/>
        </p:nvPicPr>
        <p:blipFill>
          <a:blip r:embed="rId3"/>
          <a:stretch>
            <a:fillRect/>
          </a:stretch>
        </p:blipFill>
        <p:spPr>
          <a:xfrm>
            <a:off x="4855948" y="2252662"/>
            <a:ext cx="6810375" cy="2352675"/>
          </a:xfrm>
          <a:prstGeom prst="rect">
            <a:avLst/>
          </a:prstGeom>
        </p:spPr>
      </p:pic>
    </p:spTree>
    <p:extLst>
      <p:ext uri="{BB962C8B-B14F-4D97-AF65-F5344CB8AC3E}">
        <p14:creationId xmlns:p14="http://schemas.microsoft.com/office/powerpoint/2010/main" val="40103023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763BD1E-69D7-42A3-E3B0-F60AF3C7CEAF}"/>
              </a:ext>
            </a:extLst>
          </p:cNvPr>
          <p:cNvSpPr>
            <a:spLocks noGrp="1"/>
          </p:cNvSpPr>
          <p:nvPr>
            <p:ph type="title"/>
          </p:nvPr>
        </p:nvSpPr>
        <p:spPr/>
        <p:txBody>
          <a:bodyPr/>
          <a:lstStyle/>
          <a:p>
            <a:r>
              <a:rPr kumimoji="1" lang="ja-JP" altLang="en-US" dirty="0"/>
              <a:t>画像認識：各タスクに対する基本方針</a:t>
            </a: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7ED0699A-388D-267A-CE3F-2685D4D6289F}"/>
                  </a:ext>
                </a:extLst>
              </p:cNvPr>
              <p:cNvSpPr>
                <a:spLocks noGrp="1"/>
              </p:cNvSpPr>
              <p:nvPr>
                <p:ph idx="1"/>
              </p:nvPr>
            </p:nvSpPr>
            <p:spPr>
              <a:xfrm>
                <a:off x="838199" y="1825625"/>
                <a:ext cx="11079823" cy="4351338"/>
              </a:xfrm>
            </p:spPr>
            <p:txBody>
              <a:bodyPr>
                <a:normAutofit fontScale="70000" lnSpcReduction="20000"/>
              </a:bodyPr>
              <a:lstStyle/>
              <a:p>
                <a:r>
                  <a:rPr lang="ja-JP" altLang="en-US" dirty="0"/>
                  <a:t>各タスクを「次の近似ができるだけ成立」という最適化問題に帰着</a:t>
                </a:r>
                <a:endParaRPr lang="en-US" altLang="ja-JP" dirty="0"/>
              </a:p>
              <a:p>
                <a:endParaRPr lang="en-US" altLang="ja-JP" dirty="0"/>
              </a:p>
              <a:p>
                <a:pPr marL="0" indent="0">
                  <a:buNone/>
                </a:pPr>
                <a14:m>
                  <m:oMathPara xmlns:m="http://schemas.openxmlformats.org/officeDocument/2006/math">
                    <m:oMathParaPr>
                      <m:jc m:val="centerGroup"/>
                    </m:oMathParaPr>
                    <m:oMath xmlns:m="http://schemas.openxmlformats.org/officeDocument/2006/math">
                      <m:r>
                        <a:rPr lang="en-US" altLang="ja-JP" b="0" i="1" smtClean="0">
                          <a:latin typeface="Cambria Math" panose="02040503050406030204" pitchFamily="18" charset="0"/>
                        </a:rPr>
                        <m:t>𝑦</m:t>
                      </m:r>
                      <m:r>
                        <a:rPr lang="en-US" altLang="ja-JP" b="0" i="1" smtClean="0">
                          <a:latin typeface="Cambria Math" panose="02040503050406030204" pitchFamily="18" charset="0"/>
                          <a:ea typeface="Cambria Math" panose="02040503050406030204" pitchFamily="18" charset="0"/>
                        </a:rPr>
                        <m:t>≈</m:t>
                      </m:r>
                      <m:acc>
                        <m:accPr>
                          <m:chr m:val="̂"/>
                          <m:ctrlPr>
                            <a:rPr lang="en-US" altLang="ja-JP" b="0" i="1" smtClean="0">
                              <a:latin typeface="Cambria Math" panose="02040503050406030204" pitchFamily="18" charset="0"/>
                              <a:ea typeface="Cambria Math" panose="02040503050406030204" pitchFamily="18" charset="0"/>
                            </a:rPr>
                          </m:ctrlPr>
                        </m:accPr>
                        <m:e>
                          <m:r>
                            <a:rPr lang="en-US" altLang="ja-JP" b="0" i="1" smtClean="0">
                              <a:latin typeface="Cambria Math" panose="02040503050406030204" pitchFamily="18" charset="0"/>
                              <a:ea typeface="Cambria Math" panose="02040503050406030204" pitchFamily="18" charset="0"/>
                            </a:rPr>
                            <m:t>𝑦</m:t>
                          </m:r>
                        </m:e>
                      </m:acc>
                      <m:r>
                        <a:rPr lang="en-US" altLang="ja-JP" b="0" i="1" smtClean="0">
                          <a:latin typeface="Cambria Math" panose="02040503050406030204" pitchFamily="18" charset="0"/>
                          <a:ea typeface="Cambria Math" panose="02040503050406030204" pitchFamily="18" charset="0"/>
                        </a:rPr>
                        <m:t>=</m:t>
                      </m:r>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𝑓</m:t>
                          </m:r>
                        </m:e>
                        <m:sub>
                          <m:r>
                            <a:rPr lang="en-US" altLang="ja-JP" b="0" i="1" smtClean="0">
                              <a:latin typeface="Cambria Math" panose="02040503050406030204" pitchFamily="18" charset="0"/>
                            </a:rPr>
                            <m:t>𝑤</m:t>
                          </m:r>
                        </m:sub>
                      </m:sSub>
                      <m:r>
                        <a:rPr lang="en-US" altLang="ja-JP" b="0" i="1" smtClean="0">
                          <a:latin typeface="Cambria Math" panose="02040503050406030204" pitchFamily="18" charset="0"/>
                        </a:rPr>
                        <m:t>(</m:t>
                      </m:r>
                      <m:r>
                        <a:rPr lang="en-US" altLang="ja-JP" b="0" i="1" smtClean="0">
                          <a:latin typeface="Cambria Math" panose="02040503050406030204" pitchFamily="18" charset="0"/>
                        </a:rPr>
                        <m:t>𝑥</m:t>
                      </m:r>
                      <m:r>
                        <a:rPr lang="en-US" altLang="ja-JP" b="0" i="1" smtClean="0">
                          <a:latin typeface="Cambria Math" panose="02040503050406030204" pitchFamily="18" charset="0"/>
                        </a:rPr>
                        <m:t>)</m:t>
                      </m:r>
                    </m:oMath>
                  </m:oMathPara>
                </a14:m>
                <a:endParaRPr lang="en-US" altLang="ja-JP" dirty="0"/>
              </a:p>
              <a:p>
                <a:endParaRPr lang="en-US" altLang="ja-JP" dirty="0"/>
              </a:p>
              <a:p>
                <a:r>
                  <a:rPr lang="ja-JP" altLang="en-US" dirty="0"/>
                  <a:t>入力</a:t>
                </a:r>
                <a:r>
                  <a:rPr lang="en-US" altLang="ja-JP" dirty="0"/>
                  <a:t>x</a:t>
                </a:r>
                <a:r>
                  <a:rPr lang="ja-JP" altLang="en-US" dirty="0"/>
                  <a:t>は画像データで共通。出力</a:t>
                </a:r>
                <a:r>
                  <a:rPr lang="en-US" altLang="ja-JP" dirty="0"/>
                  <a:t>y</a:t>
                </a:r>
                <a:r>
                  <a:rPr lang="ja-JP" altLang="en-US" dirty="0"/>
                  <a:t>はやりたいタスクによって異なる。</a:t>
                </a:r>
                <a:endParaRPr kumimoji="1" lang="en-US" altLang="ja-JP" dirty="0"/>
              </a:p>
              <a:p>
                <a:pPr lvl="1"/>
                <a:endParaRPr lang="en-US" altLang="ja-JP" dirty="0"/>
              </a:p>
              <a:p>
                <a:pPr lvl="1"/>
                <a:r>
                  <a:rPr lang="ja-JP" altLang="en-US" dirty="0"/>
                  <a:t>分類：　画像一枚に対して</a:t>
                </a:r>
                <a:r>
                  <a:rPr kumimoji="1" lang="ja-JP" altLang="en-US" dirty="0"/>
                  <a:t>割り当てる</a:t>
                </a:r>
                <a:r>
                  <a:rPr lang="ja-JP" altLang="en-US" dirty="0"/>
                  <a:t>ラベル</a:t>
                </a:r>
                <a:endParaRPr lang="en-US" altLang="ja-JP" b="1" dirty="0">
                  <a:solidFill>
                    <a:srgbClr val="FF0000"/>
                  </a:solidFill>
                </a:endParaRPr>
              </a:p>
              <a:p>
                <a:pPr lvl="1"/>
                <a:r>
                  <a:rPr kumimoji="1" lang="ja-JP" altLang="en-US" dirty="0"/>
                  <a:t>物体検出：　物体を囲む四角形＋それに対して割り当てるラベル</a:t>
                </a:r>
                <a:endParaRPr kumimoji="1" lang="en-US" altLang="ja-JP" dirty="0"/>
              </a:p>
              <a:p>
                <a:pPr lvl="1"/>
                <a:r>
                  <a:rPr lang="ja-JP" altLang="en-US" dirty="0"/>
                  <a:t>セマンティック・セグメンテーション：　各ピクセルに対して割り当てるラベル</a:t>
                </a:r>
                <a:endParaRPr lang="en-US" altLang="ja-JP" dirty="0"/>
              </a:p>
              <a:p>
                <a:pPr lvl="1"/>
                <a:endParaRPr kumimoji="1" lang="en-US" altLang="ja-JP" dirty="0"/>
              </a:p>
              <a:p>
                <a:pPr lvl="1"/>
                <a:endParaRPr lang="en-US" altLang="ja-JP" dirty="0"/>
              </a:p>
              <a:p>
                <a:pPr marL="457200" lvl="1" indent="0">
                  <a:buNone/>
                </a:pPr>
                <a:r>
                  <a:rPr kumimoji="1" lang="ja-JP" altLang="en-US" dirty="0"/>
                  <a:t>　</a:t>
                </a:r>
                <a:endParaRPr kumimoji="1" lang="en-US" altLang="ja-JP" dirty="0"/>
              </a:p>
              <a:p>
                <a:pPr marL="457200" lvl="1" indent="0">
                  <a:buNone/>
                </a:pPr>
                <a:endParaRPr lang="en-US" altLang="ja-JP" dirty="0"/>
              </a:p>
              <a:p>
                <a:pPr marL="457200" lvl="1" indent="0">
                  <a:buNone/>
                </a:pPr>
                <a:endParaRPr kumimoji="1" lang="en-US" altLang="ja-JP" dirty="0"/>
              </a:p>
              <a:p>
                <a:pPr marL="457200" lvl="1" indent="0">
                  <a:buNone/>
                </a:pPr>
                <a:r>
                  <a:rPr lang="ja-JP" altLang="en-US" dirty="0"/>
                  <a:t>　</a:t>
                </a:r>
                <a:endParaRPr kumimoji="1" lang="en-US" altLang="ja-JP" dirty="0"/>
              </a:p>
            </p:txBody>
          </p:sp>
        </mc:Choice>
        <mc:Fallback xmlns="">
          <p:sp>
            <p:nvSpPr>
              <p:cNvPr id="3" name="コンテンツ プレースホルダー 2">
                <a:extLst>
                  <a:ext uri="{FF2B5EF4-FFF2-40B4-BE49-F238E27FC236}">
                    <a16:creationId xmlns:a16="http://schemas.microsoft.com/office/drawing/2014/main" id="{7ED0699A-388D-267A-CE3F-2685D4D6289F}"/>
                  </a:ext>
                </a:extLst>
              </p:cNvPr>
              <p:cNvSpPr>
                <a:spLocks noGrp="1" noRot="1" noChangeAspect="1" noMove="1" noResize="1" noEditPoints="1" noAdjustHandles="1" noChangeArrowheads="1" noChangeShapeType="1" noTextEdit="1"/>
              </p:cNvSpPr>
              <p:nvPr>
                <p:ph idx="1"/>
              </p:nvPr>
            </p:nvSpPr>
            <p:spPr>
              <a:xfrm>
                <a:off x="838199" y="1825625"/>
                <a:ext cx="11079823" cy="4351338"/>
              </a:xfrm>
              <a:blipFill>
                <a:blip r:embed="rId2"/>
                <a:stretch>
                  <a:fillRect l="-440" t="-2381"/>
                </a:stretch>
              </a:blipFill>
            </p:spPr>
            <p:txBody>
              <a:bodyPr/>
              <a:lstStyle/>
              <a:p>
                <a:r>
                  <a:rPr lang="ja-JP" altLang="en-US">
                    <a:noFill/>
                  </a:rPr>
                  <a:t> </a:t>
                </a:r>
              </a:p>
            </p:txBody>
          </p:sp>
        </mc:Fallback>
      </mc:AlternateContent>
      <p:pic>
        <p:nvPicPr>
          <p:cNvPr id="9" name="図 8">
            <a:extLst>
              <a:ext uri="{FF2B5EF4-FFF2-40B4-BE49-F238E27FC236}">
                <a16:creationId xmlns:a16="http://schemas.microsoft.com/office/drawing/2014/main" id="{81CCD939-0DB3-9A7C-4E24-AE243127BEEB}"/>
              </a:ext>
            </a:extLst>
          </p:cNvPr>
          <p:cNvPicPr>
            <a:picLocks noChangeAspect="1"/>
          </p:cNvPicPr>
          <p:nvPr/>
        </p:nvPicPr>
        <p:blipFill>
          <a:blip r:embed="rId3"/>
          <a:stretch>
            <a:fillRect/>
          </a:stretch>
        </p:blipFill>
        <p:spPr>
          <a:xfrm>
            <a:off x="2816224" y="4768850"/>
            <a:ext cx="6729967" cy="1978025"/>
          </a:xfrm>
          <a:prstGeom prst="rect">
            <a:avLst/>
          </a:prstGeom>
        </p:spPr>
      </p:pic>
    </p:spTree>
    <p:extLst>
      <p:ext uri="{BB962C8B-B14F-4D97-AF65-F5344CB8AC3E}">
        <p14:creationId xmlns:p14="http://schemas.microsoft.com/office/powerpoint/2010/main" val="34513308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78A81A5-7912-1663-A4E2-EEBA621A36D1}"/>
              </a:ext>
            </a:extLst>
          </p:cNvPr>
          <p:cNvSpPr>
            <a:spLocks noGrp="1"/>
          </p:cNvSpPr>
          <p:nvPr>
            <p:ph type="title"/>
          </p:nvPr>
        </p:nvSpPr>
        <p:spPr/>
        <p:txBody>
          <a:bodyPr>
            <a:normAutofit/>
          </a:bodyPr>
          <a:lstStyle/>
          <a:p>
            <a:r>
              <a:rPr kumimoji="1" lang="ja-JP" altLang="en-US" sz="3600" dirty="0"/>
              <a:t>画像認識：物体検出に向けて（</a:t>
            </a:r>
            <a:r>
              <a:rPr kumimoji="1" lang="en-US" altLang="ja-JP" sz="3600" dirty="0"/>
              <a:t>1/2</a:t>
            </a:r>
            <a:r>
              <a:rPr kumimoji="1" lang="ja-JP" altLang="en-US" sz="3600" dirty="0"/>
              <a:t>）</a:t>
            </a:r>
          </a:p>
        </p:txBody>
      </p:sp>
      <p:sp>
        <p:nvSpPr>
          <p:cNvPr id="3" name="コンテンツ プレースホルダー 2">
            <a:extLst>
              <a:ext uri="{FF2B5EF4-FFF2-40B4-BE49-F238E27FC236}">
                <a16:creationId xmlns:a16="http://schemas.microsoft.com/office/drawing/2014/main" id="{FECFA950-21CD-4CAC-0780-922EA6D5325B}"/>
              </a:ext>
            </a:extLst>
          </p:cNvPr>
          <p:cNvSpPr>
            <a:spLocks noGrp="1"/>
          </p:cNvSpPr>
          <p:nvPr>
            <p:ph idx="1"/>
          </p:nvPr>
        </p:nvSpPr>
        <p:spPr/>
        <p:txBody>
          <a:bodyPr>
            <a:normAutofit/>
          </a:bodyPr>
          <a:lstStyle/>
          <a:p>
            <a:r>
              <a:rPr lang="ja-JP" altLang="en-US" sz="2600" u="sng" dirty="0"/>
              <a:t>分類＋ローカライゼーション（物体が一つある場合に四角で囲む）</a:t>
            </a:r>
            <a:endParaRPr kumimoji="1" lang="en-US" altLang="ja-JP" sz="2600" u="sng" dirty="0"/>
          </a:p>
        </p:txBody>
      </p:sp>
      <p:pic>
        <p:nvPicPr>
          <p:cNvPr id="7" name="図 6">
            <a:extLst>
              <a:ext uri="{FF2B5EF4-FFF2-40B4-BE49-F238E27FC236}">
                <a16:creationId xmlns:a16="http://schemas.microsoft.com/office/drawing/2014/main" id="{561AD089-7B95-3578-EB2A-F97525D9AB5A}"/>
              </a:ext>
            </a:extLst>
          </p:cNvPr>
          <p:cNvPicPr>
            <a:picLocks noChangeAspect="1"/>
          </p:cNvPicPr>
          <p:nvPr/>
        </p:nvPicPr>
        <p:blipFill>
          <a:blip r:embed="rId2"/>
          <a:stretch>
            <a:fillRect/>
          </a:stretch>
        </p:blipFill>
        <p:spPr>
          <a:xfrm>
            <a:off x="436651" y="2338525"/>
            <a:ext cx="8435084" cy="4154350"/>
          </a:xfrm>
          <a:prstGeom prst="rect">
            <a:avLst/>
          </a:prstGeom>
        </p:spPr>
      </p:pic>
      <p:sp>
        <p:nvSpPr>
          <p:cNvPr id="8" name="テキスト ボックス 7">
            <a:extLst>
              <a:ext uri="{FF2B5EF4-FFF2-40B4-BE49-F238E27FC236}">
                <a16:creationId xmlns:a16="http://schemas.microsoft.com/office/drawing/2014/main" id="{A6DCF439-39F3-E98B-2D80-D1284E9F1B0E}"/>
              </a:ext>
            </a:extLst>
          </p:cNvPr>
          <p:cNvSpPr txBox="1"/>
          <p:nvPr/>
        </p:nvSpPr>
        <p:spPr>
          <a:xfrm>
            <a:off x="8738171" y="3105834"/>
            <a:ext cx="3185487" cy="646331"/>
          </a:xfrm>
          <a:prstGeom prst="rect">
            <a:avLst/>
          </a:prstGeom>
          <a:noFill/>
        </p:spPr>
        <p:txBody>
          <a:bodyPr wrap="none" rtlCol="0">
            <a:spAutoFit/>
          </a:bodyPr>
          <a:lstStyle/>
          <a:p>
            <a:pPr algn="ctr"/>
            <a:r>
              <a:rPr lang="ja-JP" altLang="en-US" dirty="0"/>
              <a:t>ラベル分類のための</a:t>
            </a:r>
            <a:endParaRPr kumimoji="1" lang="en-US" altLang="ja-JP" dirty="0"/>
          </a:p>
          <a:p>
            <a:r>
              <a:rPr kumimoji="1" lang="ja-JP" altLang="en-US" dirty="0"/>
              <a:t>クロスエントロピー評価関数</a:t>
            </a:r>
          </a:p>
        </p:txBody>
      </p:sp>
      <p:sp>
        <p:nvSpPr>
          <p:cNvPr id="9" name="テキスト ボックス 8">
            <a:extLst>
              <a:ext uri="{FF2B5EF4-FFF2-40B4-BE49-F238E27FC236}">
                <a16:creationId xmlns:a16="http://schemas.microsoft.com/office/drawing/2014/main" id="{DF1D63BC-BD28-75F2-9C11-A7A2388BE8BE}"/>
              </a:ext>
            </a:extLst>
          </p:cNvPr>
          <p:cNvSpPr txBox="1"/>
          <p:nvPr/>
        </p:nvSpPr>
        <p:spPr>
          <a:xfrm>
            <a:off x="8738174" y="5181056"/>
            <a:ext cx="3185488" cy="646331"/>
          </a:xfrm>
          <a:prstGeom prst="rect">
            <a:avLst/>
          </a:prstGeom>
          <a:noFill/>
        </p:spPr>
        <p:txBody>
          <a:bodyPr wrap="none" rtlCol="0">
            <a:spAutoFit/>
          </a:bodyPr>
          <a:lstStyle/>
          <a:p>
            <a:pPr algn="ctr"/>
            <a:r>
              <a:rPr lang="ja-JP" altLang="en-US" dirty="0"/>
              <a:t>物体を囲む四角を描くための</a:t>
            </a:r>
            <a:endParaRPr kumimoji="1" lang="en-US" altLang="ja-JP" dirty="0"/>
          </a:p>
          <a:p>
            <a:pPr algn="ctr"/>
            <a:r>
              <a:rPr lang="ja-JP" altLang="en-US" dirty="0"/>
              <a:t>二乗</a:t>
            </a:r>
            <a:r>
              <a:rPr kumimoji="1" lang="ja-JP" altLang="en-US" dirty="0"/>
              <a:t>誤差評価関数</a:t>
            </a:r>
          </a:p>
        </p:txBody>
      </p:sp>
      <p:sp>
        <p:nvSpPr>
          <p:cNvPr id="10" name="正方形/長方形 9">
            <a:extLst>
              <a:ext uri="{FF2B5EF4-FFF2-40B4-BE49-F238E27FC236}">
                <a16:creationId xmlns:a16="http://schemas.microsoft.com/office/drawing/2014/main" id="{E39B11ED-9C86-A5FA-CCC2-663792024040}"/>
              </a:ext>
            </a:extLst>
          </p:cNvPr>
          <p:cNvSpPr/>
          <p:nvPr/>
        </p:nvSpPr>
        <p:spPr>
          <a:xfrm>
            <a:off x="7772400" y="3105834"/>
            <a:ext cx="4151258" cy="64633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a:extLst>
              <a:ext uri="{FF2B5EF4-FFF2-40B4-BE49-F238E27FC236}">
                <a16:creationId xmlns:a16="http://schemas.microsoft.com/office/drawing/2014/main" id="{05B93E91-5AA8-A7CB-CAF4-FD316EF88EFF}"/>
              </a:ext>
            </a:extLst>
          </p:cNvPr>
          <p:cNvSpPr/>
          <p:nvPr/>
        </p:nvSpPr>
        <p:spPr>
          <a:xfrm>
            <a:off x="7772400" y="5142011"/>
            <a:ext cx="4151258" cy="64633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470196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78A81A5-7912-1663-A4E2-EEBA621A36D1}"/>
              </a:ext>
            </a:extLst>
          </p:cNvPr>
          <p:cNvSpPr>
            <a:spLocks noGrp="1"/>
          </p:cNvSpPr>
          <p:nvPr>
            <p:ph type="title"/>
          </p:nvPr>
        </p:nvSpPr>
        <p:spPr/>
        <p:txBody>
          <a:bodyPr>
            <a:normAutofit/>
          </a:bodyPr>
          <a:lstStyle/>
          <a:p>
            <a:r>
              <a:rPr kumimoji="1" lang="ja-JP" altLang="en-US" sz="3600" dirty="0"/>
              <a:t>画像認識：物体検出に向けて（</a:t>
            </a:r>
            <a:r>
              <a:rPr lang="en-US" altLang="ja-JP" sz="3600" dirty="0"/>
              <a:t>2</a:t>
            </a:r>
            <a:r>
              <a:rPr kumimoji="1" lang="en-US" altLang="ja-JP" sz="3600" dirty="0"/>
              <a:t>/2</a:t>
            </a:r>
            <a:r>
              <a:rPr kumimoji="1" lang="ja-JP" altLang="en-US" sz="3600" dirty="0"/>
              <a:t>）</a:t>
            </a:r>
          </a:p>
        </p:txBody>
      </p:sp>
      <p:sp>
        <p:nvSpPr>
          <p:cNvPr id="3" name="コンテンツ プレースホルダー 2">
            <a:extLst>
              <a:ext uri="{FF2B5EF4-FFF2-40B4-BE49-F238E27FC236}">
                <a16:creationId xmlns:a16="http://schemas.microsoft.com/office/drawing/2014/main" id="{FECFA950-21CD-4CAC-0780-922EA6D5325B}"/>
              </a:ext>
            </a:extLst>
          </p:cNvPr>
          <p:cNvSpPr>
            <a:spLocks noGrp="1"/>
          </p:cNvSpPr>
          <p:nvPr>
            <p:ph idx="1"/>
          </p:nvPr>
        </p:nvSpPr>
        <p:spPr>
          <a:xfrm>
            <a:off x="838200" y="1825624"/>
            <a:ext cx="10951396" cy="5201899"/>
          </a:xfrm>
        </p:spPr>
        <p:txBody>
          <a:bodyPr>
            <a:normAutofit/>
          </a:bodyPr>
          <a:lstStyle/>
          <a:p>
            <a:r>
              <a:rPr lang="ja-JP" altLang="en-US" sz="2200" u="sng" dirty="0"/>
              <a:t>分類＋ローカライズ（一物体を囲む</a:t>
            </a:r>
            <a:r>
              <a:rPr lang="en-US" altLang="ja-JP" sz="2200" u="sng" dirty="0"/>
              <a:t>)</a:t>
            </a:r>
            <a:r>
              <a:rPr lang="ja-JP" altLang="en-US" sz="2200" u="sng" dirty="0"/>
              <a:t> → 物体検出（多物体を囲む）と拡張できる？</a:t>
            </a:r>
            <a:endParaRPr lang="en-US" altLang="ja-JP" sz="2200" u="sng" dirty="0"/>
          </a:p>
          <a:p>
            <a:pPr marL="0" indent="0">
              <a:buNone/>
            </a:pPr>
            <a:endParaRPr kumimoji="1" lang="en-US" altLang="ja-JP" sz="2200" b="1" u="sng" dirty="0">
              <a:solidFill>
                <a:srgbClr val="FF0000"/>
              </a:solidFill>
            </a:endParaRPr>
          </a:p>
          <a:p>
            <a:endParaRPr kumimoji="1" lang="en-US" altLang="ja-JP" sz="2200" b="1" u="sng" dirty="0">
              <a:solidFill>
                <a:srgbClr val="FF0000"/>
              </a:solidFill>
            </a:endParaRPr>
          </a:p>
          <a:p>
            <a:endParaRPr lang="en-US" altLang="ja-JP" sz="2200" b="1" u="sng" dirty="0">
              <a:solidFill>
                <a:srgbClr val="FF0000"/>
              </a:solidFill>
            </a:endParaRPr>
          </a:p>
          <a:p>
            <a:endParaRPr kumimoji="1" lang="en-US" altLang="ja-JP" sz="2200" b="1" u="sng" dirty="0">
              <a:solidFill>
                <a:srgbClr val="FF0000"/>
              </a:solidFill>
            </a:endParaRPr>
          </a:p>
          <a:p>
            <a:endParaRPr lang="en-US" altLang="ja-JP" sz="2200" b="1" u="sng" dirty="0">
              <a:solidFill>
                <a:srgbClr val="FF0000"/>
              </a:solidFill>
            </a:endParaRPr>
          </a:p>
          <a:p>
            <a:pPr marL="0" indent="0">
              <a:buNone/>
            </a:pPr>
            <a:endParaRPr lang="en-US" altLang="ja-JP" sz="2200" b="1" u="sng" dirty="0">
              <a:solidFill>
                <a:srgbClr val="FF0000"/>
              </a:solidFill>
            </a:endParaRPr>
          </a:p>
          <a:p>
            <a:pPr marL="0" indent="0">
              <a:buNone/>
            </a:pPr>
            <a:endParaRPr lang="en-US" altLang="ja-JP" sz="2200" dirty="0"/>
          </a:p>
          <a:p>
            <a:pPr marL="0" indent="0">
              <a:buNone/>
            </a:pPr>
            <a:r>
              <a:rPr lang="ja-JP" altLang="en-US" sz="2200" dirty="0"/>
              <a:t>画像の一部領域を切り出して「分類＋ローカライゼーション」を適用するアプローチでは、その一部領域を指定する場所・大きさの組合せが無数にあるため、計算時間がかかりすぎてしまう</a:t>
            </a:r>
            <a:r>
              <a:rPr lang="en-US" altLang="ja-JP" sz="2200" dirty="0"/>
              <a:t>…</a:t>
            </a:r>
            <a:endParaRPr kumimoji="1" lang="en-US" altLang="ja-JP" sz="2200" dirty="0"/>
          </a:p>
        </p:txBody>
      </p:sp>
      <p:pic>
        <p:nvPicPr>
          <p:cNvPr id="5" name="図 4">
            <a:extLst>
              <a:ext uri="{FF2B5EF4-FFF2-40B4-BE49-F238E27FC236}">
                <a16:creationId xmlns:a16="http://schemas.microsoft.com/office/drawing/2014/main" id="{774525FE-A8C9-7DEF-48FD-EAE6C39774CF}"/>
              </a:ext>
            </a:extLst>
          </p:cNvPr>
          <p:cNvPicPr>
            <a:picLocks noChangeAspect="1"/>
          </p:cNvPicPr>
          <p:nvPr/>
        </p:nvPicPr>
        <p:blipFill>
          <a:blip r:embed="rId2"/>
          <a:stretch>
            <a:fillRect/>
          </a:stretch>
        </p:blipFill>
        <p:spPr>
          <a:xfrm>
            <a:off x="4751387" y="2808103"/>
            <a:ext cx="2379663" cy="1829117"/>
          </a:xfrm>
          <a:prstGeom prst="rect">
            <a:avLst/>
          </a:prstGeom>
        </p:spPr>
      </p:pic>
      <p:pic>
        <p:nvPicPr>
          <p:cNvPr id="14" name="図 13">
            <a:extLst>
              <a:ext uri="{FF2B5EF4-FFF2-40B4-BE49-F238E27FC236}">
                <a16:creationId xmlns:a16="http://schemas.microsoft.com/office/drawing/2014/main" id="{4FE3C1AE-0B7D-46F6-9BC6-60EA2B137D66}"/>
              </a:ext>
            </a:extLst>
          </p:cNvPr>
          <p:cNvPicPr>
            <a:picLocks noChangeAspect="1"/>
          </p:cNvPicPr>
          <p:nvPr/>
        </p:nvPicPr>
        <p:blipFill>
          <a:blip r:embed="rId3"/>
          <a:stretch>
            <a:fillRect/>
          </a:stretch>
        </p:blipFill>
        <p:spPr>
          <a:xfrm>
            <a:off x="1406525" y="2808102"/>
            <a:ext cx="2379663" cy="1841145"/>
          </a:xfrm>
          <a:prstGeom prst="rect">
            <a:avLst/>
          </a:prstGeom>
        </p:spPr>
      </p:pic>
      <p:pic>
        <p:nvPicPr>
          <p:cNvPr id="16" name="図 15">
            <a:extLst>
              <a:ext uri="{FF2B5EF4-FFF2-40B4-BE49-F238E27FC236}">
                <a16:creationId xmlns:a16="http://schemas.microsoft.com/office/drawing/2014/main" id="{75C98AAD-C753-6269-0BA7-F886FDC83F1E}"/>
              </a:ext>
            </a:extLst>
          </p:cNvPr>
          <p:cNvPicPr>
            <a:picLocks noChangeAspect="1"/>
          </p:cNvPicPr>
          <p:nvPr/>
        </p:nvPicPr>
        <p:blipFill>
          <a:blip r:embed="rId4"/>
          <a:stretch>
            <a:fillRect/>
          </a:stretch>
        </p:blipFill>
        <p:spPr>
          <a:xfrm>
            <a:off x="7815263" y="2784610"/>
            <a:ext cx="2433638" cy="1853849"/>
          </a:xfrm>
          <a:prstGeom prst="rect">
            <a:avLst/>
          </a:prstGeom>
        </p:spPr>
      </p:pic>
    </p:spTree>
    <p:extLst>
      <p:ext uri="{BB962C8B-B14F-4D97-AF65-F5344CB8AC3E}">
        <p14:creationId xmlns:p14="http://schemas.microsoft.com/office/powerpoint/2010/main" val="19486214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78A81A5-7912-1663-A4E2-EEBA621A36D1}"/>
              </a:ext>
            </a:extLst>
          </p:cNvPr>
          <p:cNvSpPr>
            <a:spLocks noGrp="1"/>
          </p:cNvSpPr>
          <p:nvPr>
            <p:ph type="title"/>
          </p:nvPr>
        </p:nvSpPr>
        <p:spPr/>
        <p:txBody>
          <a:bodyPr/>
          <a:lstStyle/>
          <a:p>
            <a:r>
              <a:rPr kumimoji="1" lang="ja-JP" altLang="en-US" dirty="0"/>
              <a:t>画像認識：物体検出</a:t>
            </a:r>
          </a:p>
        </p:txBody>
      </p:sp>
      <p:sp>
        <p:nvSpPr>
          <p:cNvPr id="3" name="コンテンツ プレースホルダー 2">
            <a:extLst>
              <a:ext uri="{FF2B5EF4-FFF2-40B4-BE49-F238E27FC236}">
                <a16:creationId xmlns:a16="http://schemas.microsoft.com/office/drawing/2014/main" id="{FECFA950-21CD-4CAC-0780-922EA6D5325B}"/>
              </a:ext>
            </a:extLst>
          </p:cNvPr>
          <p:cNvSpPr>
            <a:spLocks noGrp="1"/>
          </p:cNvSpPr>
          <p:nvPr>
            <p:ph idx="1"/>
          </p:nvPr>
        </p:nvSpPr>
        <p:spPr/>
        <p:txBody>
          <a:bodyPr>
            <a:normAutofit/>
          </a:bodyPr>
          <a:lstStyle/>
          <a:p>
            <a:r>
              <a:rPr kumimoji="1" lang="en-US" altLang="ja-JP" u="sng" dirty="0"/>
              <a:t>2</a:t>
            </a:r>
            <a:r>
              <a:rPr kumimoji="1" lang="ja-JP" altLang="en-US" u="sng" dirty="0"/>
              <a:t>つの大まかなアプローチ</a:t>
            </a:r>
            <a:endParaRPr lang="en-US" altLang="ja-JP" u="sng" dirty="0"/>
          </a:p>
          <a:p>
            <a:pPr lvl="1"/>
            <a:endParaRPr kumimoji="1" lang="en-US" altLang="ja-JP" dirty="0"/>
          </a:p>
          <a:p>
            <a:pPr lvl="1"/>
            <a:r>
              <a:rPr kumimoji="1" lang="en-US" altLang="ja-JP" dirty="0"/>
              <a:t>Two-stage approach: </a:t>
            </a:r>
          </a:p>
          <a:p>
            <a:pPr marL="457200" lvl="1" indent="0">
              <a:buNone/>
            </a:pPr>
            <a:r>
              <a:rPr lang="en-US" altLang="ja-JP" dirty="0"/>
              <a:t>    </a:t>
            </a:r>
            <a:r>
              <a:rPr kumimoji="1" lang="en-US" altLang="ja-JP" dirty="0"/>
              <a:t>Faster RCNN, Mask RCNN, etc.</a:t>
            </a:r>
            <a:endParaRPr lang="en-US" altLang="ja-JP" dirty="0"/>
          </a:p>
          <a:p>
            <a:pPr lvl="1"/>
            <a:endParaRPr kumimoji="1" lang="en-US" altLang="ja-JP" dirty="0"/>
          </a:p>
          <a:p>
            <a:pPr lvl="1"/>
            <a:r>
              <a:rPr kumimoji="1" lang="en-US" altLang="ja-JP" dirty="0"/>
              <a:t>One</a:t>
            </a:r>
            <a:r>
              <a:rPr lang="en-US" altLang="ja-JP" dirty="0"/>
              <a:t>-stage: </a:t>
            </a:r>
          </a:p>
          <a:p>
            <a:pPr marL="457200" lvl="1" indent="0">
              <a:buNone/>
            </a:pPr>
            <a:r>
              <a:rPr lang="en-US" altLang="ja-JP" b="1" dirty="0">
                <a:solidFill>
                  <a:srgbClr val="FF0000"/>
                </a:solidFill>
              </a:rPr>
              <a:t>    YOLO</a:t>
            </a:r>
            <a:r>
              <a:rPr lang="ja-JP" altLang="en-US" b="1" dirty="0">
                <a:solidFill>
                  <a:srgbClr val="FF0000"/>
                </a:solidFill>
              </a:rPr>
              <a:t>（これをやります）</a:t>
            </a:r>
            <a:r>
              <a:rPr lang="en-US" altLang="ja-JP" dirty="0"/>
              <a:t>, SSD, etc.</a:t>
            </a:r>
            <a:endParaRPr kumimoji="1" lang="en-US" altLang="ja-JP" dirty="0"/>
          </a:p>
          <a:p>
            <a:endParaRPr kumimoji="1" lang="en-US" altLang="ja-JP" u="sng" dirty="0"/>
          </a:p>
          <a:p>
            <a:pPr marL="0" indent="0">
              <a:buNone/>
            </a:pPr>
            <a:endParaRPr lang="en-US" altLang="ja-JP" dirty="0"/>
          </a:p>
        </p:txBody>
      </p:sp>
    </p:spTree>
    <p:extLst>
      <p:ext uri="{BB962C8B-B14F-4D97-AF65-F5344CB8AC3E}">
        <p14:creationId xmlns:p14="http://schemas.microsoft.com/office/powerpoint/2010/main" val="31776422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78A81A5-7912-1663-A4E2-EEBA621A36D1}"/>
              </a:ext>
            </a:extLst>
          </p:cNvPr>
          <p:cNvSpPr>
            <a:spLocks noGrp="1"/>
          </p:cNvSpPr>
          <p:nvPr>
            <p:ph type="title"/>
          </p:nvPr>
        </p:nvSpPr>
        <p:spPr/>
        <p:txBody>
          <a:bodyPr/>
          <a:lstStyle/>
          <a:p>
            <a:r>
              <a:rPr kumimoji="1" lang="ja-JP" altLang="en-US" dirty="0"/>
              <a:t>画像認識：物体検出：</a:t>
            </a:r>
            <a:r>
              <a:rPr kumimoji="1" lang="en-US" altLang="ja-JP" dirty="0"/>
              <a:t>YOLO(1/5)</a:t>
            </a:r>
            <a:endParaRPr kumimoji="1" lang="ja-JP" altLang="en-US" dirty="0"/>
          </a:p>
        </p:txBody>
      </p:sp>
      <p:sp>
        <p:nvSpPr>
          <p:cNvPr id="3" name="コンテンツ プレースホルダー 2">
            <a:extLst>
              <a:ext uri="{FF2B5EF4-FFF2-40B4-BE49-F238E27FC236}">
                <a16:creationId xmlns:a16="http://schemas.microsoft.com/office/drawing/2014/main" id="{FECFA950-21CD-4CAC-0780-922EA6D5325B}"/>
              </a:ext>
            </a:extLst>
          </p:cNvPr>
          <p:cNvSpPr>
            <a:spLocks noGrp="1"/>
          </p:cNvSpPr>
          <p:nvPr>
            <p:ph idx="1"/>
          </p:nvPr>
        </p:nvSpPr>
        <p:spPr>
          <a:xfrm>
            <a:off x="838200" y="1825624"/>
            <a:ext cx="10947400" cy="4733925"/>
          </a:xfrm>
        </p:spPr>
        <p:txBody>
          <a:bodyPr>
            <a:normAutofit fontScale="77500" lnSpcReduction="20000"/>
          </a:bodyPr>
          <a:lstStyle/>
          <a:p>
            <a:r>
              <a:rPr lang="ja-JP" altLang="en-US" u="sng" dirty="0"/>
              <a:t>戦略の概要</a:t>
            </a:r>
            <a:endParaRPr lang="en-US" altLang="ja-JP" u="sng" dirty="0"/>
          </a:p>
          <a:p>
            <a:pPr marL="0" indent="0">
              <a:buNone/>
            </a:pPr>
            <a:r>
              <a:rPr lang="ja-JP" altLang="en-US" dirty="0"/>
              <a:t>　セル分割　→　各セルでボックスを信頼度スコア（後述）付で予測　→　統合</a:t>
            </a:r>
            <a:endParaRPr lang="en-US" altLang="ja-JP" dirty="0"/>
          </a:p>
          <a:p>
            <a:pPr marL="0" indent="0">
              <a:buNone/>
            </a:pPr>
            <a:endParaRPr lang="en-US" altLang="ja-JP" dirty="0"/>
          </a:p>
          <a:p>
            <a:pPr marL="0" indent="0">
              <a:buNone/>
            </a:pPr>
            <a:endParaRPr lang="en-US" altLang="ja-JP" dirty="0"/>
          </a:p>
          <a:p>
            <a:pPr marL="0" indent="0">
              <a:buNone/>
            </a:pPr>
            <a:endParaRPr lang="en-US" altLang="ja-JP" dirty="0"/>
          </a:p>
          <a:p>
            <a:pPr marL="0" indent="0">
              <a:buNone/>
            </a:pPr>
            <a:endParaRPr lang="en-US" altLang="ja-JP" dirty="0"/>
          </a:p>
          <a:p>
            <a:pPr marL="0" indent="0">
              <a:buNone/>
            </a:pPr>
            <a:endParaRPr lang="en-US" altLang="ja-JP" dirty="0"/>
          </a:p>
          <a:p>
            <a:pPr marL="0" indent="0">
              <a:buNone/>
            </a:pPr>
            <a:endParaRPr lang="en-US" altLang="ja-JP" dirty="0"/>
          </a:p>
          <a:p>
            <a:pPr marL="0" indent="0">
              <a:buNone/>
            </a:pPr>
            <a:endParaRPr lang="en-US" altLang="ja-JP" dirty="0"/>
          </a:p>
          <a:p>
            <a:pPr marL="0" indent="0">
              <a:buNone/>
            </a:pPr>
            <a:endParaRPr lang="en-US" altLang="ja-JP" dirty="0"/>
          </a:p>
          <a:p>
            <a:pPr marL="0" indent="0">
              <a:buNone/>
            </a:pPr>
            <a:r>
              <a:rPr lang="ja-JP" altLang="en-US" dirty="0"/>
              <a:t>　</a:t>
            </a:r>
            <a:endParaRPr lang="en-US" altLang="ja-JP" dirty="0"/>
          </a:p>
          <a:p>
            <a:pPr marL="0" indent="0">
              <a:buNone/>
            </a:pPr>
            <a:r>
              <a:rPr lang="ja-JP" altLang="en-US" dirty="0"/>
              <a:t>考慮すべき一部領域をセルに限定することが、前述の「一部領域の場所・大きさの組合せが無数」に対するアプローチになっている。</a:t>
            </a:r>
            <a:endParaRPr lang="en-US" altLang="ja-JP" dirty="0"/>
          </a:p>
        </p:txBody>
      </p:sp>
      <p:pic>
        <p:nvPicPr>
          <p:cNvPr id="5" name="図 4">
            <a:extLst>
              <a:ext uri="{FF2B5EF4-FFF2-40B4-BE49-F238E27FC236}">
                <a16:creationId xmlns:a16="http://schemas.microsoft.com/office/drawing/2014/main" id="{F53AEEC4-7D00-5D66-086C-34007E7FAD64}"/>
              </a:ext>
            </a:extLst>
          </p:cNvPr>
          <p:cNvPicPr>
            <a:picLocks noChangeAspect="1"/>
          </p:cNvPicPr>
          <p:nvPr/>
        </p:nvPicPr>
        <p:blipFill>
          <a:blip r:embed="rId2"/>
          <a:stretch>
            <a:fillRect/>
          </a:stretch>
        </p:blipFill>
        <p:spPr>
          <a:xfrm>
            <a:off x="1136650" y="2832395"/>
            <a:ext cx="2139406" cy="2141836"/>
          </a:xfrm>
          <a:prstGeom prst="rect">
            <a:avLst/>
          </a:prstGeom>
        </p:spPr>
      </p:pic>
      <p:pic>
        <p:nvPicPr>
          <p:cNvPr id="15" name="図 14">
            <a:extLst>
              <a:ext uri="{FF2B5EF4-FFF2-40B4-BE49-F238E27FC236}">
                <a16:creationId xmlns:a16="http://schemas.microsoft.com/office/drawing/2014/main" id="{302E2C53-2410-FF40-6AA4-4CFF26A3EA6D}"/>
              </a:ext>
            </a:extLst>
          </p:cNvPr>
          <p:cNvPicPr>
            <a:picLocks noChangeAspect="1"/>
          </p:cNvPicPr>
          <p:nvPr/>
        </p:nvPicPr>
        <p:blipFill>
          <a:blip r:embed="rId3"/>
          <a:stretch>
            <a:fillRect/>
          </a:stretch>
        </p:blipFill>
        <p:spPr>
          <a:xfrm>
            <a:off x="6394705" y="2832392"/>
            <a:ext cx="2146729" cy="2141839"/>
          </a:xfrm>
          <a:prstGeom prst="rect">
            <a:avLst/>
          </a:prstGeom>
        </p:spPr>
      </p:pic>
      <p:pic>
        <p:nvPicPr>
          <p:cNvPr id="17" name="図 16">
            <a:extLst>
              <a:ext uri="{FF2B5EF4-FFF2-40B4-BE49-F238E27FC236}">
                <a16:creationId xmlns:a16="http://schemas.microsoft.com/office/drawing/2014/main" id="{A053D195-C86F-5D2F-04FA-CC40F0348FDA}"/>
              </a:ext>
            </a:extLst>
          </p:cNvPr>
          <p:cNvPicPr>
            <a:picLocks noChangeAspect="1"/>
          </p:cNvPicPr>
          <p:nvPr/>
        </p:nvPicPr>
        <p:blipFill>
          <a:blip r:embed="rId4"/>
          <a:stretch>
            <a:fillRect/>
          </a:stretch>
        </p:blipFill>
        <p:spPr>
          <a:xfrm>
            <a:off x="9514434" y="2832392"/>
            <a:ext cx="2161443" cy="2141839"/>
          </a:xfrm>
          <a:prstGeom prst="rect">
            <a:avLst/>
          </a:prstGeom>
        </p:spPr>
      </p:pic>
      <p:sp>
        <p:nvSpPr>
          <p:cNvPr id="18" name="矢印: 右 17">
            <a:extLst>
              <a:ext uri="{FF2B5EF4-FFF2-40B4-BE49-F238E27FC236}">
                <a16:creationId xmlns:a16="http://schemas.microsoft.com/office/drawing/2014/main" id="{77917BE6-43C8-E313-F40B-D38086260290}"/>
              </a:ext>
            </a:extLst>
          </p:cNvPr>
          <p:cNvSpPr/>
          <p:nvPr/>
        </p:nvSpPr>
        <p:spPr>
          <a:xfrm>
            <a:off x="3528114" y="3478538"/>
            <a:ext cx="292100" cy="7731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矢印: 右 18">
            <a:extLst>
              <a:ext uri="{FF2B5EF4-FFF2-40B4-BE49-F238E27FC236}">
                <a16:creationId xmlns:a16="http://schemas.microsoft.com/office/drawing/2014/main" id="{60DC3360-F0CC-E481-59EA-A240E3A154E1}"/>
              </a:ext>
            </a:extLst>
          </p:cNvPr>
          <p:cNvSpPr/>
          <p:nvPr/>
        </p:nvSpPr>
        <p:spPr>
          <a:xfrm>
            <a:off x="8881884" y="3584705"/>
            <a:ext cx="292100" cy="7731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1" name="図 20">
            <a:extLst>
              <a:ext uri="{FF2B5EF4-FFF2-40B4-BE49-F238E27FC236}">
                <a16:creationId xmlns:a16="http://schemas.microsoft.com/office/drawing/2014/main" id="{8589E567-8879-2328-2A4D-18E9C002E139}"/>
              </a:ext>
            </a:extLst>
          </p:cNvPr>
          <p:cNvPicPr>
            <a:picLocks noChangeAspect="1"/>
          </p:cNvPicPr>
          <p:nvPr/>
        </p:nvPicPr>
        <p:blipFill>
          <a:blip r:embed="rId5"/>
          <a:stretch>
            <a:fillRect/>
          </a:stretch>
        </p:blipFill>
        <p:spPr>
          <a:xfrm>
            <a:off x="4012629" y="2832392"/>
            <a:ext cx="2163892" cy="2141837"/>
          </a:xfrm>
          <a:prstGeom prst="rect">
            <a:avLst/>
          </a:prstGeom>
        </p:spPr>
      </p:pic>
      <p:sp>
        <p:nvSpPr>
          <p:cNvPr id="22" name="テキスト ボックス 21">
            <a:extLst>
              <a:ext uri="{FF2B5EF4-FFF2-40B4-BE49-F238E27FC236}">
                <a16:creationId xmlns:a16="http://schemas.microsoft.com/office/drawing/2014/main" id="{CD127245-5608-BA34-B3D6-D4ACEBCC3A2C}"/>
              </a:ext>
            </a:extLst>
          </p:cNvPr>
          <p:cNvSpPr txBox="1"/>
          <p:nvPr/>
        </p:nvSpPr>
        <p:spPr>
          <a:xfrm>
            <a:off x="4157007" y="4974229"/>
            <a:ext cx="3877985" cy="369332"/>
          </a:xfrm>
          <a:prstGeom prst="rect">
            <a:avLst/>
          </a:prstGeom>
          <a:noFill/>
        </p:spPr>
        <p:txBody>
          <a:bodyPr wrap="none" rtlCol="0">
            <a:spAutoFit/>
          </a:bodyPr>
          <a:lstStyle/>
          <a:p>
            <a:r>
              <a:rPr kumimoji="1" lang="en-US" altLang="ja-JP" dirty="0"/>
              <a:t>※</a:t>
            </a:r>
            <a:r>
              <a:rPr kumimoji="1" lang="ja-JP" altLang="en-US" dirty="0"/>
              <a:t>線の太さは信頼度スコアの大きさ</a:t>
            </a:r>
          </a:p>
        </p:txBody>
      </p:sp>
    </p:spTree>
    <p:extLst>
      <p:ext uri="{BB962C8B-B14F-4D97-AF65-F5344CB8AC3E}">
        <p14:creationId xmlns:p14="http://schemas.microsoft.com/office/powerpoint/2010/main" val="35521689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78A81A5-7912-1663-A4E2-EEBA621A36D1}"/>
              </a:ext>
            </a:extLst>
          </p:cNvPr>
          <p:cNvSpPr>
            <a:spLocks noGrp="1"/>
          </p:cNvSpPr>
          <p:nvPr>
            <p:ph type="title"/>
          </p:nvPr>
        </p:nvSpPr>
        <p:spPr/>
        <p:txBody>
          <a:bodyPr/>
          <a:lstStyle/>
          <a:p>
            <a:r>
              <a:rPr kumimoji="1" lang="ja-JP" altLang="en-US" dirty="0"/>
              <a:t>画像認識：物体検出：</a:t>
            </a:r>
            <a:r>
              <a:rPr kumimoji="1" lang="en-US" altLang="ja-JP" dirty="0"/>
              <a:t>YOLO(2/5)</a:t>
            </a:r>
            <a:endParaRPr kumimoji="1" lang="ja-JP" altLang="en-US" dirty="0"/>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FECFA950-21CD-4CAC-0780-922EA6D5325B}"/>
                  </a:ext>
                </a:extLst>
              </p:cNvPr>
              <p:cNvSpPr>
                <a:spLocks noGrp="1"/>
              </p:cNvSpPr>
              <p:nvPr>
                <p:ph idx="1"/>
              </p:nvPr>
            </p:nvSpPr>
            <p:spPr>
              <a:xfrm>
                <a:off x="838200" y="3472848"/>
                <a:ext cx="10947400" cy="3086701"/>
              </a:xfrm>
            </p:spPr>
            <p:txBody>
              <a:bodyPr>
                <a:normAutofit/>
              </a:bodyPr>
              <a:lstStyle/>
              <a:p>
                <a:pPr marL="0" indent="0">
                  <a:buNone/>
                </a:pPr>
                <a:r>
                  <a:rPr lang="ja-JP" altLang="en-US" sz="2000" b="1" dirty="0">
                    <a:solidFill>
                      <a:srgbClr val="FF0000"/>
                    </a:solidFill>
                  </a:rPr>
                  <a:t>〇の部分</a:t>
                </a:r>
                <a:r>
                  <a:rPr lang="ja-JP" altLang="en-US" sz="2000" dirty="0"/>
                  <a:t>を「</a:t>
                </a:r>
                <a14:m>
                  <m:oMath xmlns:m="http://schemas.openxmlformats.org/officeDocument/2006/math">
                    <m:r>
                      <a:rPr lang="en-US" altLang="ja-JP" sz="2000" b="0" i="1" smtClean="0">
                        <a:latin typeface="Cambria Math" panose="02040503050406030204" pitchFamily="18" charset="0"/>
                      </a:rPr>
                      <m:t>𝑦</m:t>
                    </m:r>
                    <m:r>
                      <a:rPr lang="en-US" altLang="ja-JP" sz="2000" b="0" i="1" smtClean="0">
                        <a:latin typeface="Cambria Math" panose="02040503050406030204" pitchFamily="18" charset="0"/>
                        <a:ea typeface="Cambria Math" panose="02040503050406030204" pitchFamily="18" charset="0"/>
                      </a:rPr>
                      <m:t>≈</m:t>
                    </m:r>
                    <m:acc>
                      <m:accPr>
                        <m:chr m:val="̂"/>
                        <m:ctrlPr>
                          <a:rPr lang="en-US" altLang="ja-JP" sz="2000" b="0" i="1" smtClean="0">
                            <a:latin typeface="Cambria Math" panose="02040503050406030204" pitchFamily="18" charset="0"/>
                            <a:ea typeface="Cambria Math" panose="02040503050406030204" pitchFamily="18" charset="0"/>
                          </a:rPr>
                        </m:ctrlPr>
                      </m:accPr>
                      <m:e>
                        <m:r>
                          <a:rPr lang="en-US" altLang="ja-JP" sz="2000" b="0" i="1" smtClean="0">
                            <a:latin typeface="Cambria Math" panose="02040503050406030204" pitchFamily="18" charset="0"/>
                            <a:ea typeface="Cambria Math" panose="02040503050406030204" pitchFamily="18" charset="0"/>
                          </a:rPr>
                          <m:t>𝑦</m:t>
                        </m:r>
                      </m:e>
                    </m:acc>
                    <m:r>
                      <a:rPr lang="en-US" altLang="ja-JP" sz="2000" b="0" i="1" smtClean="0">
                        <a:latin typeface="Cambria Math" panose="02040503050406030204" pitchFamily="18" charset="0"/>
                        <a:ea typeface="Cambria Math" panose="02040503050406030204" pitchFamily="18" charset="0"/>
                      </a:rPr>
                      <m:t>=</m:t>
                    </m:r>
                    <m:sSub>
                      <m:sSubPr>
                        <m:ctrlPr>
                          <a:rPr lang="en-US" altLang="ja-JP" sz="2000" b="0" i="1" smtClean="0">
                            <a:latin typeface="Cambria Math" panose="02040503050406030204" pitchFamily="18" charset="0"/>
                          </a:rPr>
                        </m:ctrlPr>
                      </m:sSubPr>
                      <m:e>
                        <m:r>
                          <a:rPr lang="en-US" altLang="ja-JP" sz="2000" b="0" i="1" smtClean="0">
                            <a:latin typeface="Cambria Math" panose="02040503050406030204" pitchFamily="18" charset="0"/>
                          </a:rPr>
                          <m:t>𝑓</m:t>
                        </m:r>
                      </m:e>
                      <m:sub>
                        <m:r>
                          <a:rPr lang="en-US" altLang="ja-JP" sz="2000" b="0" i="1" smtClean="0">
                            <a:latin typeface="Cambria Math" panose="02040503050406030204" pitchFamily="18" charset="0"/>
                          </a:rPr>
                          <m:t>𝑤</m:t>
                        </m:r>
                      </m:sub>
                    </m:sSub>
                    <m:r>
                      <a:rPr lang="en-US" altLang="ja-JP" sz="2000" b="0" i="1" smtClean="0">
                        <a:latin typeface="Cambria Math" panose="02040503050406030204" pitchFamily="18" charset="0"/>
                      </a:rPr>
                      <m:t>(</m:t>
                    </m:r>
                    <m:r>
                      <a:rPr lang="en-US" altLang="ja-JP" sz="2000" b="0" i="1" smtClean="0">
                        <a:latin typeface="Cambria Math" panose="02040503050406030204" pitchFamily="18" charset="0"/>
                      </a:rPr>
                      <m:t>𝑥</m:t>
                    </m:r>
                    <m:r>
                      <a:rPr lang="en-US" altLang="ja-JP" sz="2000" b="0" i="1" smtClean="0">
                        <a:latin typeface="Cambria Math" panose="02040503050406030204" pitchFamily="18" charset="0"/>
                      </a:rPr>
                      <m:t>)</m:t>
                    </m:r>
                  </m:oMath>
                </a14:m>
                <a:r>
                  <a:rPr lang="ja-JP" altLang="en-US" sz="2000" dirty="0"/>
                  <a:t> の形で表現して最適化する」に帰着したい。</a:t>
                </a:r>
                <a:endParaRPr lang="en-US" altLang="ja-JP" sz="2000" dirty="0"/>
              </a:p>
              <a:p>
                <a:endParaRPr lang="en-US" altLang="ja-JP" sz="2000" u="sng" dirty="0"/>
              </a:p>
              <a:p>
                <a:endParaRPr lang="en-US" altLang="ja-JP" sz="2000" u="sng" dirty="0"/>
              </a:p>
              <a:p>
                <a:r>
                  <a:rPr lang="en-US" altLang="ja-JP" sz="2000" u="sng" dirty="0"/>
                  <a:t>YOLO</a:t>
                </a:r>
                <a:r>
                  <a:rPr lang="ja-JP" altLang="en-US" sz="2000" u="sng" dirty="0"/>
                  <a:t>の出力</a:t>
                </a:r>
                <a:r>
                  <a:rPr lang="en-US" altLang="ja-JP" sz="2000" u="sng" dirty="0"/>
                  <a:t>y</a:t>
                </a:r>
              </a:p>
              <a:p>
                <a:pPr marL="0" indent="0">
                  <a:buNone/>
                </a:pPr>
                <a:r>
                  <a:rPr lang="ja-JP" altLang="en-US" sz="2000" dirty="0"/>
                  <a:t>　各セルで、事前指定個数のボックス（</a:t>
                </a:r>
                <a:r>
                  <a:rPr lang="en-US" altLang="ja-JP" sz="2000" dirty="0" err="1"/>
                  <a:t>x,y,w,h</a:t>
                </a:r>
                <a:r>
                  <a:rPr lang="en-US" altLang="ja-JP" sz="2000" dirty="0"/>
                  <a:t>,</a:t>
                </a:r>
                <a:r>
                  <a:rPr lang="ja-JP" altLang="en-US" sz="2000" dirty="0"/>
                  <a:t>信頼度スコア）とクラスラベル確率を出力</a:t>
                </a:r>
                <a:endParaRPr lang="en-US" altLang="ja-JP" sz="2000" dirty="0"/>
              </a:p>
              <a:p>
                <a:pPr marL="0" indent="0">
                  <a:buNone/>
                </a:pPr>
                <a:endParaRPr lang="en-US" altLang="ja-JP" sz="2000" dirty="0"/>
              </a:p>
              <a:p>
                <a:pPr marL="0" indent="0" algn="ctr">
                  <a:buNone/>
                </a:pPr>
                <a:r>
                  <a:rPr lang="en-US" altLang="ja-JP" sz="2000" dirty="0"/>
                  <a:t>y</a:t>
                </a:r>
                <a:r>
                  <a:rPr lang="ja-JP" altLang="en-US" sz="2000" dirty="0"/>
                  <a:t>次元 　</a:t>
                </a:r>
                <a:r>
                  <a:rPr lang="en-US" altLang="ja-JP" sz="2000" dirty="0"/>
                  <a:t>=</a:t>
                </a:r>
                <a:r>
                  <a:rPr lang="ja-JP" altLang="en-US" sz="2000" dirty="0"/>
                  <a:t>　</a:t>
                </a:r>
                <a:r>
                  <a:rPr lang="en-US" altLang="ja-JP" sz="2000" dirty="0"/>
                  <a:t> </a:t>
                </a:r>
                <a:r>
                  <a:rPr lang="ja-JP" altLang="en-US" sz="2000" dirty="0"/>
                  <a:t>セル数　</a:t>
                </a:r>
                <a:r>
                  <a:rPr lang="en-US" altLang="ja-JP" sz="2000" dirty="0"/>
                  <a:t>×</a:t>
                </a:r>
                <a:r>
                  <a:rPr lang="ja-JP" altLang="en-US" sz="2000" dirty="0"/>
                  <a:t>　（　ボックス数</a:t>
                </a:r>
                <a:r>
                  <a:rPr lang="en-US" altLang="ja-JP" sz="2000" dirty="0"/>
                  <a:t>×</a:t>
                </a:r>
                <a:r>
                  <a:rPr lang="ja-JP" altLang="en-US" sz="2000" dirty="0"/>
                  <a:t>５　＋　ラベル数　）</a:t>
                </a:r>
                <a:endParaRPr lang="en-US" altLang="ja-JP" sz="2000" dirty="0"/>
              </a:p>
            </p:txBody>
          </p:sp>
        </mc:Choice>
        <mc:Fallback xmlns="">
          <p:sp>
            <p:nvSpPr>
              <p:cNvPr id="3" name="コンテンツ プレースホルダー 2">
                <a:extLst>
                  <a:ext uri="{FF2B5EF4-FFF2-40B4-BE49-F238E27FC236}">
                    <a16:creationId xmlns:a16="http://schemas.microsoft.com/office/drawing/2014/main" id="{FECFA950-21CD-4CAC-0780-922EA6D5325B}"/>
                  </a:ext>
                </a:extLst>
              </p:cNvPr>
              <p:cNvSpPr>
                <a:spLocks noGrp="1" noRot="1" noChangeAspect="1" noMove="1" noResize="1" noEditPoints="1" noAdjustHandles="1" noChangeArrowheads="1" noChangeShapeType="1" noTextEdit="1"/>
              </p:cNvSpPr>
              <p:nvPr>
                <p:ph idx="1"/>
              </p:nvPr>
            </p:nvSpPr>
            <p:spPr>
              <a:xfrm>
                <a:off x="838200" y="3472848"/>
                <a:ext cx="10947400" cy="3086701"/>
              </a:xfrm>
              <a:blipFill>
                <a:blip r:embed="rId2"/>
                <a:stretch>
                  <a:fillRect l="-613" t="-1976"/>
                </a:stretch>
              </a:blipFill>
            </p:spPr>
            <p:txBody>
              <a:bodyPr/>
              <a:lstStyle/>
              <a:p>
                <a:r>
                  <a:rPr lang="ja-JP" altLang="en-US">
                    <a:noFill/>
                  </a:rPr>
                  <a:t> </a:t>
                </a:r>
              </a:p>
            </p:txBody>
          </p:sp>
        </mc:Fallback>
      </mc:AlternateContent>
      <p:pic>
        <p:nvPicPr>
          <p:cNvPr id="5" name="図 4">
            <a:extLst>
              <a:ext uri="{FF2B5EF4-FFF2-40B4-BE49-F238E27FC236}">
                <a16:creationId xmlns:a16="http://schemas.microsoft.com/office/drawing/2014/main" id="{F53AEEC4-7D00-5D66-086C-34007E7FAD64}"/>
              </a:ext>
            </a:extLst>
          </p:cNvPr>
          <p:cNvPicPr>
            <a:picLocks noChangeAspect="1"/>
          </p:cNvPicPr>
          <p:nvPr/>
        </p:nvPicPr>
        <p:blipFill>
          <a:blip r:embed="rId3"/>
          <a:stretch>
            <a:fillRect/>
          </a:stretch>
        </p:blipFill>
        <p:spPr>
          <a:xfrm>
            <a:off x="2071662" y="1803503"/>
            <a:ext cx="1182530" cy="1183873"/>
          </a:xfrm>
          <a:prstGeom prst="rect">
            <a:avLst/>
          </a:prstGeom>
        </p:spPr>
      </p:pic>
      <p:pic>
        <p:nvPicPr>
          <p:cNvPr id="15" name="図 14">
            <a:extLst>
              <a:ext uri="{FF2B5EF4-FFF2-40B4-BE49-F238E27FC236}">
                <a16:creationId xmlns:a16="http://schemas.microsoft.com/office/drawing/2014/main" id="{302E2C53-2410-FF40-6AA4-4CFF26A3EA6D}"/>
              </a:ext>
            </a:extLst>
          </p:cNvPr>
          <p:cNvPicPr>
            <a:picLocks noChangeAspect="1"/>
          </p:cNvPicPr>
          <p:nvPr/>
        </p:nvPicPr>
        <p:blipFill>
          <a:blip r:embed="rId4"/>
          <a:stretch>
            <a:fillRect/>
          </a:stretch>
        </p:blipFill>
        <p:spPr>
          <a:xfrm>
            <a:off x="5443935" y="1803501"/>
            <a:ext cx="1186578" cy="1183875"/>
          </a:xfrm>
          <a:prstGeom prst="rect">
            <a:avLst/>
          </a:prstGeom>
        </p:spPr>
      </p:pic>
      <p:pic>
        <p:nvPicPr>
          <p:cNvPr id="17" name="図 16">
            <a:extLst>
              <a:ext uri="{FF2B5EF4-FFF2-40B4-BE49-F238E27FC236}">
                <a16:creationId xmlns:a16="http://schemas.microsoft.com/office/drawing/2014/main" id="{A053D195-C86F-5D2F-04FA-CC40F0348FDA}"/>
              </a:ext>
            </a:extLst>
          </p:cNvPr>
          <p:cNvPicPr>
            <a:picLocks noChangeAspect="1"/>
          </p:cNvPicPr>
          <p:nvPr/>
        </p:nvPicPr>
        <p:blipFill>
          <a:blip r:embed="rId5"/>
          <a:stretch>
            <a:fillRect/>
          </a:stretch>
        </p:blipFill>
        <p:spPr>
          <a:xfrm>
            <a:off x="7532518" y="1768704"/>
            <a:ext cx="1194711" cy="1183875"/>
          </a:xfrm>
          <a:prstGeom prst="rect">
            <a:avLst/>
          </a:prstGeom>
        </p:spPr>
      </p:pic>
      <p:sp>
        <p:nvSpPr>
          <p:cNvPr id="18" name="矢印: 右 17">
            <a:extLst>
              <a:ext uri="{FF2B5EF4-FFF2-40B4-BE49-F238E27FC236}">
                <a16:creationId xmlns:a16="http://schemas.microsoft.com/office/drawing/2014/main" id="{77917BE6-43C8-E313-F40B-D38086260290}"/>
              </a:ext>
            </a:extLst>
          </p:cNvPr>
          <p:cNvSpPr/>
          <p:nvPr/>
        </p:nvSpPr>
        <p:spPr>
          <a:xfrm>
            <a:off x="3601296" y="2119865"/>
            <a:ext cx="84965" cy="4273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矢印: 右 18">
            <a:extLst>
              <a:ext uri="{FF2B5EF4-FFF2-40B4-BE49-F238E27FC236}">
                <a16:creationId xmlns:a16="http://schemas.microsoft.com/office/drawing/2014/main" id="{60DC3360-F0CC-E481-59EA-A240E3A154E1}"/>
              </a:ext>
            </a:extLst>
          </p:cNvPr>
          <p:cNvSpPr/>
          <p:nvPr/>
        </p:nvSpPr>
        <p:spPr>
          <a:xfrm>
            <a:off x="7039033" y="2146978"/>
            <a:ext cx="84965" cy="4273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楕円 3">
            <a:extLst>
              <a:ext uri="{FF2B5EF4-FFF2-40B4-BE49-F238E27FC236}">
                <a16:creationId xmlns:a16="http://schemas.microsoft.com/office/drawing/2014/main" id="{C1AEAAC1-AA55-8C28-F3FE-01D6FB2DB3B8}"/>
              </a:ext>
            </a:extLst>
          </p:cNvPr>
          <p:cNvSpPr/>
          <p:nvPr/>
        </p:nvSpPr>
        <p:spPr>
          <a:xfrm>
            <a:off x="1417834" y="1474342"/>
            <a:ext cx="5621199" cy="1818526"/>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6" name="図 5">
            <a:extLst>
              <a:ext uri="{FF2B5EF4-FFF2-40B4-BE49-F238E27FC236}">
                <a16:creationId xmlns:a16="http://schemas.microsoft.com/office/drawing/2014/main" id="{44995DB9-9EA3-9E01-6EA5-D1898A614D12}"/>
              </a:ext>
            </a:extLst>
          </p:cNvPr>
          <p:cNvPicPr>
            <a:picLocks noChangeAspect="1"/>
          </p:cNvPicPr>
          <p:nvPr/>
        </p:nvPicPr>
        <p:blipFill>
          <a:blip r:embed="rId6"/>
          <a:stretch>
            <a:fillRect/>
          </a:stretch>
        </p:blipFill>
        <p:spPr>
          <a:xfrm>
            <a:off x="4179746" y="1803501"/>
            <a:ext cx="1241206" cy="1228555"/>
          </a:xfrm>
          <a:prstGeom prst="rect">
            <a:avLst/>
          </a:prstGeom>
        </p:spPr>
      </p:pic>
    </p:spTree>
    <p:extLst>
      <p:ext uri="{BB962C8B-B14F-4D97-AF65-F5344CB8AC3E}">
        <p14:creationId xmlns:p14="http://schemas.microsoft.com/office/powerpoint/2010/main" val="3965865694"/>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3869</TotalTime>
  <Words>839</Words>
  <Application>Microsoft Office PowerPoint</Application>
  <PresentationFormat>ワイド画面</PresentationFormat>
  <Paragraphs>112</Paragraphs>
  <Slides>13</Slides>
  <Notes>0</Notes>
  <HiddenSlides>0</HiddenSlides>
  <MMClips>0</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13</vt:i4>
      </vt:variant>
    </vt:vector>
  </HeadingPairs>
  <TitlesOfParts>
    <vt:vector size="19" baseType="lpstr">
      <vt:lpstr>-apple-system</vt:lpstr>
      <vt:lpstr>游ゴシック</vt:lpstr>
      <vt:lpstr>游ゴシック Light</vt:lpstr>
      <vt:lpstr>Arial</vt:lpstr>
      <vt:lpstr>Cambria Math</vt:lpstr>
      <vt:lpstr>Office テーマ</vt:lpstr>
      <vt:lpstr>画像認識入門２ （身内勉強用）</vt:lpstr>
      <vt:lpstr>画像認識：タスクの種類（前回内容）</vt:lpstr>
      <vt:lpstr>機械学習：分類（前回内容）</vt:lpstr>
      <vt:lpstr>画像認識：各タスクに対する基本方針</vt:lpstr>
      <vt:lpstr>画像認識：物体検出に向けて（1/2）</vt:lpstr>
      <vt:lpstr>画像認識：物体検出に向けて（2/2）</vt:lpstr>
      <vt:lpstr>画像認識：物体検出</vt:lpstr>
      <vt:lpstr>画像認識：物体検出：YOLO(1/5)</vt:lpstr>
      <vt:lpstr>画像認識：物体検出：YOLO(2/5)</vt:lpstr>
      <vt:lpstr>画像認識：物体検出：YOLO(3/5)</vt:lpstr>
      <vt:lpstr>画像認識：物体検出：YOLO(4/4)</vt:lpstr>
      <vt:lpstr>画像認識：物体検出：YOLO(5/5)</vt:lpstr>
      <vt:lpstr>参考</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画像認識入門</dc:title>
  <dc:creator>菱沼 徹</dc:creator>
  <cp:lastModifiedBy>菱沼 徹</cp:lastModifiedBy>
  <cp:revision>84</cp:revision>
  <dcterms:created xsi:type="dcterms:W3CDTF">2022-07-03T21:21:07Z</dcterms:created>
  <dcterms:modified xsi:type="dcterms:W3CDTF">2022-08-12T13:48:34Z</dcterms:modified>
</cp:coreProperties>
</file>